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9"/>
  </p:notesMasterIdLst>
  <p:handoutMasterIdLst>
    <p:handoutMasterId r:id="rId10"/>
  </p:handoutMasterIdLst>
  <p:sldIdLst>
    <p:sldId id="297" r:id="rId2"/>
    <p:sldId id="327" r:id="rId3"/>
    <p:sldId id="355" r:id="rId4"/>
    <p:sldId id="331" r:id="rId5"/>
    <p:sldId id="356" r:id="rId6"/>
    <p:sldId id="357" r:id="rId7"/>
    <p:sldId id="278" r:id="rId8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romír Janoš" initials="J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00" autoAdjust="0"/>
    <p:restoredTop sz="94660"/>
  </p:normalViewPr>
  <p:slideViewPr>
    <p:cSldViewPr>
      <p:cViewPr varScale="1">
        <p:scale>
          <a:sx n="70" d="100"/>
          <a:sy n="70" d="100"/>
        </p:scale>
        <p:origin x="1862" y="58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CAC4E44-33DE-4FFC-ACCC-089268B88344}" type="slidenum">
              <a:rPr/>
              <a:pPr marL="0" marR="0" lvl="0" indent="0" algn="r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‹#›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2935597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1"/>
            <a:ext cx="5345116" cy="4008436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cs-CZ"/>
          </a:p>
        </p:txBody>
      </p:sp>
      <p:sp>
        <p:nvSpPr>
          <p:cNvPr id="4" name="Zástupný symbol pro záhlaví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A2063611-86F9-4618-900A-D276D2CF164F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cs-CZ" sz="2000" b="0" i="0" u="none" strike="noStrike" kern="0" cap="none" spc="0" baseline="0">
        <a:solidFill>
          <a:srgbClr val="000000"/>
        </a:solidFill>
        <a:uFillTx/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964351" y="4199820"/>
            <a:ext cx="4116276" cy="10040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964370" y="4295732"/>
            <a:ext cx="4116256" cy="211671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964370" y="4536209"/>
            <a:ext cx="4116256" cy="1008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964370" y="4590483"/>
            <a:ext cx="2167334" cy="20159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964370" y="4629250"/>
            <a:ext cx="2167334" cy="1008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964370" y="4367812"/>
            <a:ext cx="3377009" cy="30239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8132087" y="4476482"/>
            <a:ext cx="1764109" cy="4031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4023077"/>
            <a:ext cx="10080625" cy="26915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" y="4051589"/>
            <a:ext cx="10080626" cy="15507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7071046" y="4015832"/>
            <a:ext cx="3009580" cy="2738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10080625" cy="4080439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04031" y="2647636"/>
            <a:ext cx="9324578" cy="1620430"/>
          </a:xfrm>
        </p:spPr>
        <p:txBody>
          <a:bodyPr anchor="b"/>
          <a:lstStyle>
            <a:lvl1pPr>
              <a:defRPr sz="49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04031" y="4298959"/>
            <a:ext cx="5460339" cy="1931917"/>
          </a:xfrm>
        </p:spPr>
        <p:txBody>
          <a:bodyPr/>
          <a:lstStyle>
            <a:lvl1pPr marL="70556" indent="0" algn="l">
              <a:buNone/>
              <a:defRPr sz="2600">
                <a:solidFill>
                  <a:schemeClr val="tx2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392458" y="4636601"/>
            <a:ext cx="1058466" cy="503978"/>
          </a:xfrm>
        </p:spPr>
        <p:txBody>
          <a:bodyPr/>
          <a:lstStyle/>
          <a:p>
            <a:pPr lvl="0"/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964370" y="4635551"/>
            <a:ext cx="1428089" cy="503978"/>
          </a:xfrm>
        </p:spPr>
        <p:txBody>
          <a:bodyPr/>
          <a:lstStyle/>
          <a:p>
            <a:pPr lvl="0"/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9172319" y="1252"/>
            <a:ext cx="824301" cy="403183"/>
          </a:xfrm>
        </p:spPr>
        <p:txBody>
          <a:bodyPr/>
          <a:lstStyle>
            <a:lvl1pPr algn="r">
              <a:defRPr sz="2000">
                <a:solidFill>
                  <a:schemeClr val="bg1"/>
                </a:solidFill>
              </a:defRPr>
            </a:lvl1pPr>
          </a:lstStyle>
          <a:p>
            <a:pPr lvl="0"/>
            <a:fld id="{A00B9526-D000-463C-BD50-1F6594856D27}" type="slidenum">
              <a:rPr lang="cs-CZ" smtClean="0"/>
              <a:pPr lvl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52EB088-4025-4A5F-A792-E3C68E80DAFF}" type="slidenum">
              <a:rPr lang="cs-CZ" smtClean="0"/>
              <a:pPr lvl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76464" y="1259946"/>
            <a:ext cx="2100130" cy="604774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1259946"/>
            <a:ext cx="6888427" cy="604774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A5FC801-9BE0-4FFB-BF56-800D6887BD6B}" type="slidenum">
              <a:rPr lang="cs-CZ" smtClean="0"/>
              <a:pPr lvl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B5D50C7-0138-4DA9-91D4-23F208379005}" type="slidenum">
              <a:rPr lang="cs-CZ" smtClean="0"/>
              <a:pPr lvl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300" y="2183907"/>
            <a:ext cx="8568531" cy="1501435"/>
          </a:xfrm>
        </p:spPr>
        <p:txBody>
          <a:bodyPr anchor="b">
            <a:noAutofit/>
          </a:bodyPr>
          <a:lstStyle>
            <a:lvl1pPr algn="l">
              <a:buNone/>
              <a:defRPr sz="47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300" y="3711591"/>
            <a:ext cx="8568531" cy="1664178"/>
          </a:xfrm>
        </p:spPr>
        <p:txBody>
          <a:bodyPr anchor="t"/>
          <a:lstStyle>
            <a:lvl1pPr marL="50397" indent="0">
              <a:buNone/>
              <a:defRPr sz="2300" b="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AF06626-EE74-407F-900B-6430AAD757B8}" type="slidenum">
              <a:rPr lang="cs-CZ" smtClean="0"/>
              <a:pPr lvl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31" y="2479574"/>
            <a:ext cx="4452276" cy="4989036"/>
          </a:xfrm>
        </p:spPr>
        <p:txBody>
          <a:bodyPr/>
          <a:lstStyle>
            <a:lvl1pPr>
              <a:defRPr sz="2200"/>
            </a:lvl1pPr>
            <a:lvl2pPr>
              <a:defRPr sz="21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24318" y="2479574"/>
            <a:ext cx="4452276" cy="4989036"/>
          </a:xfrm>
        </p:spPr>
        <p:txBody>
          <a:bodyPr/>
          <a:lstStyle>
            <a:lvl1pPr>
              <a:defRPr sz="2200"/>
            </a:lvl1pPr>
            <a:lvl2pPr>
              <a:defRPr sz="21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8514547-CDE0-4224-9C48-616DCC2BF87F}" type="slidenum">
              <a:rPr lang="cs-CZ" smtClean="0"/>
              <a:pPr lvl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0026" y="1259946"/>
            <a:ext cx="9240573" cy="1179309"/>
          </a:xfrm>
        </p:spPr>
        <p:txBody>
          <a:bodyPr anchor="ctr"/>
          <a:lstStyle>
            <a:lvl1pPr>
              <a:defRPr sz="4400" b="0" i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20026" y="2474664"/>
            <a:ext cx="4455636" cy="503978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50397" indent="0">
              <a:buNone/>
              <a:defRPr sz="21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5204823" y="2474664"/>
            <a:ext cx="4455776" cy="503978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50397" indent="0">
              <a:buNone/>
              <a:defRPr sz="21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20026" y="2985641"/>
            <a:ext cx="4455636" cy="4283816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201603" y="2985641"/>
            <a:ext cx="4455776" cy="4283816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lvl="0"/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lvl="0"/>
            <a:fld id="{1AC02A10-D9E1-43CF-A7D4-E69E683E3D9E}" type="slidenum">
              <a:rPr lang="cs-CZ" smtClean="0"/>
              <a:pPr lvl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lvl="0"/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31" y="1259946"/>
            <a:ext cx="9072563" cy="1179309"/>
          </a:xfrm>
        </p:spPr>
        <p:txBody>
          <a:bodyPr anchor="ctr"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7258050" y="675331"/>
            <a:ext cx="1055317" cy="503978"/>
          </a:xfrm>
        </p:spPr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796359" y="675331"/>
            <a:ext cx="1461691" cy="503978"/>
          </a:xfrm>
        </p:spPr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9012079" y="2504"/>
            <a:ext cx="840052" cy="403183"/>
          </a:xfrm>
        </p:spPr>
        <p:txBody>
          <a:bodyPr/>
          <a:lstStyle/>
          <a:p>
            <a:pPr lvl="0"/>
            <a:fld id="{A1573CCF-A4B8-4E15-BA97-865DD267FB6A}" type="slidenum">
              <a:rPr lang="cs-CZ" smtClean="0"/>
              <a:pPr lvl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AB245F4-F04A-46E6-8C4D-572423DD4732}" type="slidenum">
              <a:rPr lang="cs-CZ" smtClean="0"/>
              <a:pPr lvl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01858" y="1214718"/>
            <a:ext cx="3729831" cy="967638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901858" y="2216454"/>
            <a:ext cx="3729831" cy="5090181"/>
          </a:xfrm>
        </p:spPr>
        <p:txBody>
          <a:bodyPr/>
          <a:lstStyle>
            <a:lvl1pPr marL="10079" indent="0">
              <a:buNone/>
              <a:defRPr sz="15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68010" y="855712"/>
            <a:ext cx="5624989" cy="645092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39E38C2-EF45-4F2A-850E-04EEBEE46ABF}" type="slidenum">
              <a:rPr lang="cs-CZ" smtClean="0"/>
              <a:pPr lvl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97701" y="1222644"/>
            <a:ext cx="646910" cy="5160638"/>
          </a:xfrm>
        </p:spPr>
        <p:txBody>
          <a:bodyPr vert="vert270" lIns="50397" tIns="0" rIns="50397" anchor="t"/>
          <a:lstStyle>
            <a:lvl1pPr algn="ctr">
              <a:buNone/>
              <a:defRPr sz="22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45019" y="1259946"/>
            <a:ext cx="5040313" cy="5039783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5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12086" y="3609319"/>
            <a:ext cx="2856177" cy="2773963"/>
          </a:xfrm>
        </p:spPr>
        <p:txBody>
          <a:bodyPr lIns="0" tIns="0" rIns="50397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145855B-F4A4-467B-8AE3-4A73C5CDA4E4}" type="slidenum">
              <a:rPr lang="cs-CZ" smtClean="0"/>
              <a:pPr lvl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404350"/>
            <a:ext cx="10080625" cy="93043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0"/>
            <a:ext cx="10080625" cy="342448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1" y="339818"/>
            <a:ext cx="10080626" cy="10079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964351" y="397105"/>
            <a:ext cx="4116276" cy="10040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964370" y="485143"/>
            <a:ext cx="4116256" cy="19845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961216" y="548406"/>
            <a:ext cx="3377009" cy="30239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8128933" y="649201"/>
            <a:ext cx="1764109" cy="4031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10015544" y="-2206"/>
            <a:ext cx="63529" cy="685411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970912" y="-2206"/>
            <a:ext cx="30242" cy="685411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949907" y="-2206"/>
            <a:ext cx="10081" cy="685411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9894781" y="-2206"/>
            <a:ext cx="30242" cy="685411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9828915" y="419"/>
            <a:ext cx="60484" cy="64509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9782390" y="419"/>
            <a:ext cx="10081" cy="64509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504031" y="1259946"/>
            <a:ext cx="9072563" cy="1175949"/>
          </a:xfrm>
          <a:prstGeom prst="rect">
            <a:avLst/>
          </a:prstGeom>
        </p:spPr>
        <p:txBody>
          <a:bodyPr vert="horz" lIns="100794" tIns="50397" rIns="100794" bIns="50397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504031" y="2479573"/>
            <a:ext cx="9072563" cy="4767635"/>
          </a:xfrm>
          <a:prstGeom prst="rect">
            <a:avLst/>
          </a:prstGeom>
        </p:spPr>
        <p:txBody>
          <a:bodyPr vert="horz" lIns="100794" tIns="50397" rIns="100794" bIns="50397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7261199" y="675331"/>
            <a:ext cx="1055317" cy="503978"/>
          </a:xfrm>
          <a:prstGeom prst="rect">
            <a:avLst/>
          </a:prstGeom>
        </p:spPr>
        <p:txBody>
          <a:bodyPr vert="horz" lIns="100794" tIns="50397" rIns="100794" bIns="50397"/>
          <a:lstStyle>
            <a:lvl1pPr algn="l" eaLnBrk="1" latinLnBrk="0" hangingPunct="1">
              <a:defRPr kumimoji="0" sz="900">
                <a:solidFill>
                  <a:schemeClr val="accent2"/>
                </a:solidFill>
              </a:defRPr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796359" y="675331"/>
            <a:ext cx="1461691" cy="503978"/>
          </a:xfrm>
          <a:prstGeom prst="rect">
            <a:avLst/>
          </a:prstGeom>
        </p:spPr>
        <p:txBody>
          <a:bodyPr vert="horz" lIns="100794" tIns="50397" rIns="100794" bIns="50397"/>
          <a:lstStyle>
            <a:lvl1pPr algn="r" eaLnBrk="1" latinLnBrk="0" hangingPunct="1">
              <a:defRPr kumimoji="0" sz="900">
                <a:solidFill>
                  <a:schemeClr val="accent2"/>
                </a:solidFill>
              </a:defRPr>
            </a:lvl1pPr>
          </a:lstStyle>
          <a:p>
            <a:pPr lvl="0"/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9012079" y="2504"/>
            <a:ext cx="840052" cy="403183"/>
          </a:xfrm>
          <a:prstGeom prst="rect">
            <a:avLst/>
          </a:prstGeom>
        </p:spPr>
        <p:txBody>
          <a:bodyPr vert="horz" lIns="100794" tIns="50397" rIns="100794" bIns="50397" anchor="b"/>
          <a:lstStyle>
            <a:lvl1pPr algn="r" eaLnBrk="1" latinLnBrk="0" hangingPunct="1">
              <a:defRPr kumimoji="0" sz="2000">
                <a:solidFill>
                  <a:srgbClr val="FFFFFF"/>
                </a:solidFill>
              </a:defRPr>
            </a:lvl1pPr>
          </a:lstStyle>
          <a:p>
            <a:pPr lvl="0"/>
            <a:fld id="{80DC0416-8AAA-4B04-A02E-55E3C203BB74}" type="slidenum">
              <a:rPr lang="cs-CZ" smtClean="0"/>
              <a:pPr lvl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03177" indent="-282224" algn="l" rtl="0" eaLnBrk="1" latinLnBrk="0" hangingPunct="1">
        <a:spcBef>
          <a:spcPts val="331"/>
        </a:spcBef>
        <a:buClr>
          <a:schemeClr val="accent3"/>
        </a:buClr>
        <a:buFont typeface="Georgia"/>
        <a:buChar char="•"/>
        <a:defRPr kumimoji="0"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25719" indent="-272145" algn="l" rtl="0" eaLnBrk="1" latinLnBrk="0" hangingPunct="1">
        <a:spcBef>
          <a:spcPts val="331"/>
        </a:spcBef>
        <a:buClr>
          <a:schemeClr val="accent2"/>
        </a:buClr>
        <a:buFont typeface="Georgia"/>
        <a:buChar char="▫"/>
        <a:defRPr kumimoji="0" sz="29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018023" indent="-241906" algn="l" rtl="0" eaLnBrk="1" latinLnBrk="0" hangingPunct="1">
        <a:spcBef>
          <a:spcPts val="331"/>
        </a:spcBef>
        <a:buClr>
          <a:schemeClr val="accent1"/>
        </a:buClr>
        <a:buFont typeface="Wingdings 2"/>
        <a:buChar char=""/>
        <a:defRPr kumimoji="0" sz="2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300247" indent="-221747" algn="l" rtl="0" eaLnBrk="1" latinLnBrk="0" hangingPunct="1">
        <a:spcBef>
          <a:spcPts val="331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532074" indent="-201589" algn="l" rtl="0" eaLnBrk="1" latinLnBrk="0" hangingPunct="1">
        <a:spcBef>
          <a:spcPts val="331"/>
        </a:spcBef>
        <a:buClr>
          <a:schemeClr val="accent3"/>
        </a:buClr>
        <a:buFont typeface="Georgia"/>
        <a:buChar char="▫"/>
        <a:defRPr kumimoji="0" sz="22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773980" indent="-201589" algn="l" rtl="0" eaLnBrk="1" latinLnBrk="0" hangingPunct="1">
        <a:spcBef>
          <a:spcPts val="331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2015886" indent="-201589" algn="l" rtl="0" eaLnBrk="1" latinLnBrk="0" hangingPunct="1">
        <a:spcBef>
          <a:spcPts val="331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237634" indent="-201589" algn="l" rtl="0" eaLnBrk="1" latinLnBrk="0" hangingPunct="1">
        <a:spcBef>
          <a:spcPts val="331"/>
        </a:spcBef>
        <a:buClr>
          <a:schemeClr val="accent3"/>
        </a:buClr>
        <a:buFont typeface="Georgia"/>
        <a:buChar char="◦"/>
        <a:defRPr kumimoji="0" sz="17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469461" indent="-201589" algn="l" rtl="0" eaLnBrk="1" latinLnBrk="0" hangingPunct="1">
        <a:spcBef>
          <a:spcPts val="331"/>
        </a:spcBef>
        <a:buClr>
          <a:schemeClr val="accent3"/>
        </a:buClr>
        <a:buFont typeface="Georgia"/>
        <a:buChar char="◦"/>
        <a:defRPr kumimoji="0" sz="15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://www.ehfa-standards.e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ceskakomorafitness.cz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1841" y="1187549"/>
            <a:ext cx="4320480" cy="2664295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NSK jako prostředek efektivní spolupráce mezi zaměstnavateli a vzdělavateli v oboru fitness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3808" y="4987661"/>
            <a:ext cx="5460339" cy="1931917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Calibri"/>
                <a:ea typeface="Calibri"/>
                <a:cs typeface="Times New Roman"/>
              </a:rPr>
              <a:t>Konference </a:t>
            </a:r>
            <a:r>
              <a:rPr lang="cs-CZ" sz="2800" b="1" dirty="0" smtClean="0">
                <a:latin typeface="Calibri"/>
                <a:ea typeface="Calibri"/>
                <a:cs typeface="Times New Roman"/>
              </a:rPr>
              <a:t>NSK</a:t>
            </a:r>
          </a:p>
          <a:p>
            <a:r>
              <a:rPr lang="cs-CZ" sz="2800" dirty="0" smtClean="0">
                <a:latin typeface="Calibri"/>
                <a:ea typeface="Calibri"/>
                <a:cs typeface="Times New Roman"/>
              </a:rPr>
              <a:t>Hotel Pyramida </a:t>
            </a:r>
            <a:endParaRPr lang="cs-CZ" sz="2800" dirty="0" smtClean="0">
              <a:latin typeface="Calibri"/>
              <a:ea typeface="Calibri"/>
              <a:cs typeface="Times New Roman"/>
            </a:endParaRPr>
          </a:p>
          <a:p>
            <a:r>
              <a:rPr lang="cs-CZ" dirty="0" smtClean="0"/>
              <a:t>19.5.2015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4800" y="5097458"/>
            <a:ext cx="2016224" cy="1057049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472" y="6166545"/>
            <a:ext cx="2504881" cy="753033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368" y="755501"/>
            <a:ext cx="4046553" cy="2699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060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vše začalo aneb fitness v zahraničí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0953" indent="0">
              <a:buNone/>
            </a:pPr>
            <a:endParaRPr lang="cs-CZ" dirty="0" smtClean="0"/>
          </a:p>
          <a:p>
            <a:pPr marL="120953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B5D50C7-0138-4DA9-91D4-23F208379005}" type="slidenum">
              <a:rPr lang="cs-CZ" smtClean="0"/>
              <a:pPr lvl="0"/>
              <a:t>2</a:t>
            </a:fld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583928" y="2843733"/>
            <a:ext cx="3240360" cy="172819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Preventivní kampaně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3672160" y="4853173"/>
            <a:ext cx="3240360" cy="172819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Standardizace fitness profesí</a:t>
            </a:r>
            <a:endParaRPr lang="cs-CZ" dirty="0"/>
          </a:p>
        </p:txBody>
      </p:sp>
      <p:sp>
        <p:nvSpPr>
          <p:cNvPr id="7" name="Ovál 6"/>
          <p:cNvSpPr/>
          <p:nvPr/>
        </p:nvSpPr>
        <p:spPr>
          <a:xfrm>
            <a:off x="5547830" y="2822698"/>
            <a:ext cx="3240360" cy="172819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Národní a mezinárodní registry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465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EHFA/</a:t>
            </a:r>
            <a:r>
              <a:rPr lang="cs-CZ" dirty="0" err="1" smtClean="0"/>
              <a:t>EuropeActive</a:t>
            </a:r>
            <a:r>
              <a:rPr lang="cs-CZ" dirty="0" smtClean="0"/>
              <a:t> - </a:t>
            </a:r>
            <a:r>
              <a:rPr lang="cs-CZ" dirty="0" err="1" smtClean="0"/>
              <a:t>Standards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0953" indent="0">
              <a:buNone/>
            </a:pPr>
            <a:r>
              <a:rPr lang="cs-CZ" dirty="0" smtClean="0"/>
              <a:t>Doporučené standardy fitness profesí vytvořené EHFA </a:t>
            </a:r>
            <a:r>
              <a:rPr lang="cs-CZ" dirty="0" err="1" smtClean="0"/>
              <a:t>Standards</a:t>
            </a:r>
            <a:r>
              <a:rPr lang="cs-CZ" dirty="0" smtClean="0"/>
              <a:t> </a:t>
            </a:r>
            <a:r>
              <a:rPr lang="cs-CZ" dirty="0" err="1" smtClean="0"/>
              <a:t>Council</a:t>
            </a:r>
            <a:endParaRPr lang="cs-CZ" dirty="0" smtClean="0"/>
          </a:p>
          <a:p>
            <a:r>
              <a:rPr lang="cs-CZ" sz="2000" dirty="0" smtClean="0"/>
              <a:t>Fitness </a:t>
            </a:r>
            <a:r>
              <a:rPr lang="cs-CZ" sz="2000" dirty="0" err="1" smtClean="0"/>
              <a:t>Assistant</a:t>
            </a:r>
            <a:r>
              <a:rPr lang="cs-CZ" sz="2000" dirty="0" smtClean="0"/>
              <a:t> EQF 2</a:t>
            </a:r>
          </a:p>
          <a:p>
            <a:r>
              <a:rPr lang="cs-CZ" sz="2000" dirty="0" smtClean="0"/>
              <a:t>Fitness </a:t>
            </a:r>
            <a:r>
              <a:rPr lang="cs-CZ" sz="2000" dirty="0" err="1" smtClean="0"/>
              <a:t>Instructor</a:t>
            </a:r>
            <a:r>
              <a:rPr lang="cs-CZ" sz="2000" dirty="0" smtClean="0"/>
              <a:t> EQF 3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Group Fitness </a:t>
            </a:r>
            <a:r>
              <a:rPr lang="cs-CZ" sz="2000" dirty="0" err="1" smtClean="0">
                <a:solidFill>
                  <a:srgbClr val="FF0000"/>
                </a:solidFill>
              </a:rPr>
              <a:t>Instructor</a:t>
            </a:r>
            <a:r>
              <a:rPr lang="cs-CZ" sz="2000" dirty="0" smtClean="0">
                <a:solidFill>
                  <a:srgbClr val="FF0000"/>
                </a:solidFill>
              </a:rPr>
              <a:t> EQF 3</a:t>
            </a:r>
          </a:p>
          <a:p>
            <a:r>
              <a:rPr lang="cs-CZ" sz="2000" dirty="0" err="1" smtClean="0">
                <a:solidFill>
                  <a:srgbClr val="0070C0"/>
                </a:solidFill>
              </a:rPr>
              <a:t>Personal</a:t>
            </a:r>
            <a:r>
              <a:rPr lang="cs-CZ" sz="2000" dirty="0" smtClean="0">
                <a:solidFill>
                  <a:srgbClr val="0070C0"/>
                </a:solidFill>
              </a:rPr>
              <a:t> </a:t>
            </a:r>
            <a:r>
              <a:rPr lang="cs-CZ" sz="2000" dirty="0" err="1" smtClean="0">
                <a:solidFill>
                  <a:srgbClr val="0070C0"/>
                </a:solidFill>
              </a:rPr>
              <a:t>Trainer</a:t>
            </a:r>
            <a:r>
              <a:rPr lang="cs-CZ" sz="2000" dirty="0" smtClean="0">
                <a:solidFill>
                  <a:srgbClr val="0070C0"/>
                </a:solidFill>
              </a:rPr>
              <a:t> EQF 4</a:t>
            </a:r>
          </a:p>
          <a:p>
            <a:r>
              <a:rPr lang="cs-CZ" sz="2000" dirty="0" err="1" smtClean="0">
                <a:solidFill>
                  <a:srgbClr val="0070C0"/>
                </a:solidFill>
              </a:rPr>
              <a:t>Youth</a:t>
            </a:r>
            <a:r>
              <a:rPr lang="cs-CZ" sz="2000" dirty="0" smtClean="0">
                <a:solidFill>
                  <a:srgbClr val="0070C0"/>
                </a:solidFill>
              </a:rPr>
              <a:t> Fitness </a:t>
            </a:r>
            <a:r>
              <a:rPr lang="cs-CZ" sz="2000" dirty="0" err="1" smtClean="0">
                <a:solidFill>
                  <a:srgbClr val="0070C0"/>
                </a:solidFill>
              </a:rPr>
              <a:t>Instructor</a:t>
            </a:r>
            <a:r>
              <a:rPr lang="cs-CZ" sz="2000" dirty="0" smtClean="0">
                <a:solidFill>
                  <a:srgbClr val="0070C0"/>
                </a:solidFill>
              </a:rPr>
              <a:t> EQF 4</a:t>
            </a:r>
          </a:p>
          <a:p>
            <a:r>
              <a:rPr lang="cs-CZ" sz="2000" dirty="0" err="1" smtClean="0">
                <a:solidFill>
                  <a:srgbClr val="0070C0"/>
                </a:solidFill>
              </a:rPr>
              <a:t>Active</a:t>
            </a:r>
            <a:r>
              <a:rPr lang="cs-CZ" sz="2000" dirty="0" smtClean="0">
                <a:solidFill>
                  <a:srgbClr val="0070C0"/>
                </a:solidFill>
              </a:rPr>
              <a:t> </a:t>
            </a:r>
            <a:r>
              <a:rPr lang="cs-CZ" sz="2000" dirty="0" err="1" smtClean="0">
                <a:solidFill>
                  <a:srgbClr val="0070C0"/>
                </a:solidFill>
              </a:rPr>
              <a:t>Ageing</a:t>
            </a:r>
            <a:r>
              <a:rPr lang="cs-CZ" sz="2000" dirty="0" smtClean="0">
                <a:solidFill>
                  <a:srgbClr val="0070C0"/>
                </a:solidFill>
              </a:rPr>
              <a:t> </a:t>
            </a:r>
            <a:r>
              <a:rPr lang="cs-CZ" sz="2000" dirty="0" err="1" smtClean="0">
                <a:solidFill>
                  <a:srgbClr val="0070C0"/>
                </a:solidFill>
              </a:rPr>
              <a:t>Trainer</a:t>
            </a:r>
            <a:r>
              <a:rPr lang="cs-CZ" sz="2000" dirty="0" smtClean="0">
                <a:solidFill>
                  <a:srgbClr val="0070C0"/>
                </a:solidFill>
              </a:rPr>
              <a:t> EQF 4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Pilates </a:t>
            </a:r>
            <a:r>
              <a:rPr lang="cs-CZ" sz="2000" dirty="0" err="1" smtClean="0">
                <a:solidFill>
                  <a:srgbClr val="FF0000"/>
                </a:solidFill>
              </a:rPr>
              <a:t>Teacher</a:t>
            </a:r>
            <a:r>
              <a:rPr lang="cs-CZ" sz="2000" dirty="0" smtClean="0">
                <a:solidFill>
                  <a:srgbClr val="FF0000"/>
                </a:solidFill>
              </a:rPr>
              <a:t> EQF 4</a:t>
            </a:r>
          </a:p>
          <a:p>
            <a:r>
              <a:rPr lang="cs-CZ" sz="2000" dirty="0" err="1" smtClean="0">
                <a:solidFill>
                  <a:srgbClr val="0070C0"/>
                </a:solidFill>
              </a:rPr>
              <a:t>Exercise</a:t>
            </a:r>
            <a:r>
              <a:rPr lang="cs-CZ" sz="2000" dirty="0" smtClean="0">
                <a:solidFill>
                  <a:srgbClr val="0070C0"/>
                </a:solidFill>
              </a:rPr>
              <a:t> for </a:t>
            </a:r>
            <a:r>
              <a:rPr lang="cs-CZ" sz="2000" dirty="0" err="1" smtClean="0">
                <a:solidFill>
                  <a:srgbClr val="0070C0"/>
                </a:solidFill>
              </a:rPr>
              <a:t>Health</a:t>
            </a:r>
            <a:r>
              <a:rPr lang="cs-CZ" sz="2000" dirty="0" smtClean="0">
                <a:solidFill>
                  <a:srgbClr val="0070C0"/>
                </a:solidFill>
              </a:rPr>
              <a:t> </a:t>
            </a:r>
            <a:r>
              <a:rPr lang="cs-CZ" sz="2000" dirty="0" err="1" smtClean="0">
                <a:solidFill>
                  <a:srgbClr val="0070C0"/>
                </a:solidFill>
              </a:rPr>
              <a:t>Specialist</a:t>
            </a:r>
            <a:r>
              <a:rPr lang="cs-CZ" sz="2000" dirty="0" smtClean="0">
                <a:solidFill>
                  <a:srgbClr val="0070C0"/>
                </a:solidFill>
              </a:rPr>
              <a:t> EQF 5</a:t>
            </a:r>
          </a:p>
          <a:p>
            <a:r>
              <a:rPr lang="cs-CZ" sz="2000" dirty="0" err="1" smtClean="0"/>
              <a:t>Weight</a:t>
            </a:r>
            <a:r>
              <a:rPr lang="cs-CZ" sz="2000" dirty="0" smtClean="0"/>
              <a:t> Management </a:t>
            </a:r>
            <a:r>
              <a:rPr lang="cs-CZ" sz="2000" dirty="0" err="1" smtClean="0"/>
              <a:t>Exercise</a:t>
            </a:r>
            <a:r>
              <a:rPr lang="cs-CZ" sz="2000" dirty="0" smtClean="0"/>
              <a:t> </a:t>
            </a:r>
            <a:r>
              <a:rPr lang="cs-CZ" sz="2000" dirty="0" err="1" smtClean="0"/>
              <a:t>Specialist</a:t>
            </a:r>
            <a:r>
              <a:rPr lang="cs-CZ" sz="2000" dirty="0" smtClean="0"/>
              <a:t> EQF 5</a:t>
            </a:r>
          </a:p>
          <a:p>
            <a:pPr marL="120953" indent="0" algn="ctr">
              <a:buNone/>
            </a:pP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://www.ehfa-standards.eu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marL="120953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B5D50C7-0138-4DA9-91D4-23F208379005}" type="slidenum">
              <a:rPr lang="cs-CZ" smtClean="0"/>
              <a:pPr lvl="0"/>
              <a:t>3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622" y="3290154"/>
            <a:ext cx="4045406" cy="2695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2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Zapojení fitness sektoru do NSK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31" y="2479573"/>
            <a:ext cx="4896321" cy="4767635"/>
          </a:xfrm>
        </p:spPr>
        <p:txBody>
          <a:bodyPr>
            <a:noAutofit/>
          </a:bodyPr>
          <a:lstStyle/>
          <a:p>
            <a:r>
              <a:rPr lang="cs-CZ" sz="2300" dirty="0" smtClean="0"/>
              <a:t>Členství v Sektorové radě pro osobní služby</a:t>
            </a:r>
          </a:p>
          <a:p>
            <a:r>
              <a:rPr lang="cs-CZ" sz="2300" dirty="0" smtClean="0"/>
              <a:t>Založení České komory fitness</a:t>
            </a:r>
          </a:p>
          <a:p>
            <a:r>
              <a:rPr lang="cs-CZ" sz="2300" dirty="0" smtClean="0"/>
              <a:t>Podpis sektorové dohody fitness</a:t>
            </a:r>
          </a:p>
          <a:p>
            <a:r>
              <a:rPr lang="cs-CZ" sz="2300" dirty="0"/>
              <a:t>Sestavení více 15 standardů </a:t>
            </a:r>
            <a:r>
              <a:rPr lang="cs-CZ" sz="2300" dirty="0" smtClean="0"/>
              <a:t>PK</a:t>
            </a:r>
          </a:p>
          <a:p>
            <a:r>
              <a:rPr lang="cs-CZ" sz="2300" dirty="0" smtClean="0"/>
              <a:t>6 schválených standardů</a:t>
            </a:r>
          </a:p>
          <a:p>
            <a:r>
              <a:rPr lang="cs-CZ" sz="2300" dirty="0" smtClean="0"/>
              <a:t>Hospodářská komora jako  autorizovaná osoba pro zkoušení z PK fitness</a:t>
            </a:r>
          </a:p>
          <a:p>
            <a:r>
              <a:rPr lang="cs-CZ" sz="2300" dirty="0" smtClean="0"/>
              <a:t>Síť autorizovaných zástupců a míst ke zkoušení po celé ČR</a:t>
            </a:r>
          </a:p>
          <a:p>
            <a:r>
              <a:rPr lang="cs-CZ" sz="2300" dirty="0" smtClean="0"/>
              <a:t>první termín zkoušek 25.3.2015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B5D50C7-0138-4DA9-91D4-23F208379005}" type="slidenum">
              <a:rPr lang="cs-CZ" smtClean="0"/>
              <a:pPr lvl="0"/>
              <a:t>4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7922" y="2187444"/>
            <a:ext cx="3858672" cy="5364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764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NSK pro fitness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31" y="2479573"/>
            <a:ext cx="4608289" cy="4767635"/>
          </a:xfrm>
        </p:spPr>
        <p:txBody>
          <a:bodyPr>
            <a:normAutofit fontScale="77500" lnSpcReduction="20000"/>
          </a:bodyPr>
          <a:lstStyle/>
          <a:p>
            <a:r>
              <a:rPr lang="cs-CZ" sz="2400" dirty="0" smtClean="0"/>
              <a:t>Projekt, díky kterému se fitness sektor v ČR začal formovat jako samostatné odvětví národního hospodářství</a:t>
            </a:r>
          </a:p>
          <a:p>
            <a:r>
              <a:rPr lang="cs-CZ" sz="2400" dirty="0" smtClean="0"/>
              <a:t>Podnět pro vznik České komory fitness, která se stala autorizovaným živnostenským společenstvem HK ČR pro oblast sportu</a:t>
            </a:r>
          </a:p>
          <a:p>
            <a:r>
              <a:rPr lang="cs-CZ" sz="2400" dirty="0" smtClean="0"/>
              <a:t>Založení Českého registru fitness profesionálů (více jak 2300 registrovaných subjektů)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V oboru </a:t>
            </a:r>
            <a:r>
              <a:rPr lang="cs-CZ" sz="2400" b="1" dirty="0" smtClean="0">
                <a:solidFill>
                  <a:srgbClr val="C00000"/>
                </a:solidFill>
              </a:rPr>
              <a:t>fitness, který nemá počáteční vzdělávání je to </a:t>
            </a:r>
            <a:r>
              <a:rPr lang="cs-CZ" sz="2400" b="1" dirty="0" smtClean="0">
                <a:solidFill>
                  <a:srgbClr val="C00000"/>
                </a:solidFill>
              </a:rPr>
              <a:t>první komplexní způsob ověření úrovně znalostí a dovedností – základní předpoklad pro spolupráci se sektorem zdravotní péče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B5D50C7-0138-4DA9-91D4-23F208379005}" type="slidenum">
              <a:rPr lang="cs-CZ" smtClean="0"/>
              <a:pPr lvl="0"/>
              <a:t>5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368" y="2267669"/>
            <a:ext cx="3298804" cy="466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85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087" y="1979637"/>
            <a:ext cx="5776757" cy="508010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Problematické oblasti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31" y="2479573"/>
            <a:ext cx="4752305" cy="4767635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 rámci procesu tvorby standardů nedostatečná spolupráce s autorizujícím orgánem – řada standardů stále čeká na schválení </a:t>
            </a:r>
          </a:p>
          <a:p>
            <a:pPr marL="120953" indent="0">
              <a:buNone/>
            </a:pPr>
            <a:endParaRPr lang="cs-CZ" dirty="0" smtClean="0"/>
          </a:p>
          <a:p>
            <a:r>
              <a:rPr lang="cs-CZ" dirty="0" smtClean="0"/>
              <a:t>Do konce roku 2014 nebylo osvědčení o zkoušce z PK podkladem pro získání vázané živnosti Poskytování tělovýchovných služeb – vyřešeno novelou živnostenského zákona platného od 1.1.2015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B5D50C7-0138-4DA9-91D4-23F208379005}" type="slidenum">
              <a:rPr lang="cs-CZ" smtClean="0"/>
              <a:pPr lvl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56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 txBox="1">
            <a:spLocks noGrp="1"/>
          </p:cNvSpPr>
          <p:nvPr>
            <p:ph idx="4294967295"/>
          </p:nvPr>
        </p:nvSpPr>
        <p:spPr>
          <a:xfrm>
            <a:off x="575816" y="1403573"/>
            <a:ext cx="9074150" cy="4767263"/>
          </a:xfrm>
        </p:spPr>
        <p:txBody>
          <a:bodyPr>
            <a:normAutofit/>
          </a:bodyPr>
          <a:lstStyle/>
          <a:p>
            <a:pPr lvl="0"/>
            <a:endParaRPr lang="cs-CZ" dirty="0" smtClean="0"/>
          </a:p>
          <a:p>
            <a:pPr marL="120953" lvl="0" indent="0" algn="ctr">
              <a:buNone/>
            </a:pPr>
            <a:r>
              <a:rPr lang="cs-CZ" dirty="0" smtClean="0"/>
              <a:t>Děkuji za pozornost!</a:t>
            </a:r>
          </a:p>
          <a:p>
            <a:pPr marL="120953" lvl="0" indent="0" algn="ctr">
              <a:buNone/>
            </a:pPr>
            <a:endParaRPr lang="cs-CZ" sz="1800" dirty="0" smtClean="0"/>
          </a:p>
          <a:p>
            <a:pPr marL="120953" lvl="0" indent="0" algn="ctr">
              <a:buNone/>
            </a:pPr>
            <a:r>
              <a:rPr lang="cs-CZ" sz="1800" dirty="0" smtClean="0"/>
              <a:t>Mgr. Jana Havrdová</a:t>
            </a:r>
          </a:p>
          <a:p>
            <a:pPr marL="120953" lvl="0" indent="0" algn="ctr">
              <a:buNone/>
            </a:pPr>
            <a:r>
              <a:rPr lang="cs-CZ" sz="1800" dirty="0" smtClean="0"/>
              <a:t>Prezidentka České komory fitness </a:t>
            </a:r>
            <a:r>
              <a:rPr lang="cs-CZ" sz="1800" dirty="0" err="1" smtClean="0"/>
              <a:t>o.s</a:t>
            </a:r>
            <a:r>
              <a:rPr lang="cs-CZ" sz="1800" dirty="0" smtClean="0"/>
              <a:t>.</a:t>
            </a:r>
          </a:p>
          <a:p>
            <a:pPr marL="120953" lvl="0" indent="0" algn="ctr">
              <a:buNone/>
            </a:pPr>
            <a:r>
              <a:rPr lang="cs-CZ" sz="1800" dirty="0" smtClean="0">
                <a:hlinkClick r:id="rId2"/>
              </a:rPr>
              <a:t>www.ceskakomorafitness.cz</a:t>
            </a:r>
            <a:r>
              <a:rPr lang="cs-CZ" sz="1800" dirty="0" smtClean="0"/>
              <a:t> </a:t>
            </a:r>
            <a:endParaRPr lang="cs-CZ" sz="180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AB245F4-F04A-46E6-8C4D-572423DD4732}" type="slidenum">
              <a:rPr lang="cs-CZ" smtClean="0"/>
              <a:pPr lvl="0"/>
              <a:t>7</a:t>
            </a:fld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840" y="683493"/>
            <a:ext cx="2329501" cy="1221292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4628" y="820296"/>
            <a:ext cx="3152368" cy="94768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097" y="4139877"/>
            <a:ext cx="7277587" cy="313176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3046</TotalTime>
  <Words>286</Words>
  <Application>Microsoft Office PowerPoint</Application>
  <PresentationFormat>Vlastní</PresentationFormat>
  <Paragraphs>50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6" baseType="lpstr">
      <vt:lpstr>Arial</vt:lpstr>
      <vt:lpstr>Calibri</vt:lpstr>
      <vt:lpstr>Georgia</vt:lpstr>
      <vt:lpstr>Lucida Sans Unicode</vt:lpstr>
      <vt:lpstr>Tahoma</vt:lpstr>
      <vt:lpstr>Times New Roman</vt:lpstr>
      <vt:lpstr>Trebuchet MS</vt:lpstr>
      <vt:lpstr>Wingdings 2</vt:lpstr>
      <vt:lpstr>Urbanistický</vt:lpstr>
      <vt:lpstr>NSK jako prostředek efektivní spolupráce mezi zaměstnavateli a vzdělavateli v oboru fitness</vt:lpstr>
      <vt:lpstr>Jak vše začalo aneb fitness v zahraničí</vt:lpstr>
      <vt:lpstr>EHFA/EuropeActive - Standards</vt:lpstr>
      <vt:lpstr>Zapojení fitness sektoru do NSK</vt:lpstr>
      <vt:lpstr>Význam NSK pro fitness</vt:lpstr>
      <vt:lpstr>Problematické oblasti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.</dc:creator>
  <cp:lastModifiedBy>Jana Havrdová</cp:lastModifiedBy>
  <cp:revision>127</cp:revision>
  <dcterms:created xsi:type="dcterms:W3CDTF">2011-02-25T09:19:28Z</dcterms:created>
  <dcterms:modified xsi:type="dcterms:W3CDTF">2015-05-19T07:41:34Z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