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8" r:id="rId2"/>
    <p:sldId id="279" r:id="rId3"/>
    <p:sldId id="296" r:id="rId4"/>
    <p:sldId id="283" r:id="rId5"/>
    <p:sldId id="287" r:id="rId6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  <p15:guide id="3" orient="horz" pos="3133">
          <p15:clr>
            <a:srgbClr val="A4A3A4"/>
          </p15:clr>
        </p15:guide>
        <p15:guide id="4" pos="216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redný štýl 4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Svetlý štýl 1 - zvýrazneni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621" autoAdjust="0"/>
  </p:normalViewPr>
  <p:slideViewPr>
    <p:cSldViewPr showGuides="1">
      <p:cViewPr varScale="1">
        <p:scale>
          <a:sx n="62" d="100"/>
          <a:sy n="62" d="100"/>
        </p:scale>
        <p:origin x="140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-3822" y="-96"/>
      </p:cViewPr>
      <p:guideLst>
        <p:guide orient="horz" pos="3108"/>
        <p:guide pos="2122"/>
        <p:guide orient="horz" pos="3133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284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>
              <a:defRPr sz="1200"/>
            </a:lvl1pPr>
          </a:lstStyle>
          <a:p>
            <a:fld id="{C0CE28DF-BBFB-4AFB-906E-D69C5A417350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endParaRPr lang="en-US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1" y="4724203"/>
            <a:ext cx="5486400" cy="4475560"/>
          </a:xfrm>
          <a:prstGeom prst="rect">
            <a:avLst/>
          </a:prstGeom>
        </p:spPr>
        <p:txBody>
          <a:bodyPr vert="horz" lIns="91436" tIns="45718" rIns="91436" bIns="45718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1" y="9446679"/>
            <a:ext cx="2971800" cy="497284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9446679"/>
            <a:ext cx="2971800" cy="497284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>
              <a:defRPr sz="1200"/>
            </a:lvl1pPr>
          </a:lstStyle>
          <a:p>
            <a:fld id="{ADF02ABA-5080-4CFE-9BEE-087BC5717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3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>
                <a:latin typeface="Arial Black" panose="020B0A04020102020204" pitchFamily="34" charset="0"/>
              </a:defRPr>
            </a:lvl1pPr>
          </a:lstStyle>
          <a:p>
            <a:r>
              <a:rPr lang="sk-SK" dirty="0" smtClean="0"/>
              <a:t>Upravte štýly predlohy textu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dirty="0" smtClean="0"/>
              <a:t>Upravte štýl predlohy podnadpisov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AB1E-C875-4EF4-A03F-0AEA6E2D630D}" type="datetime1">
              <a:rPr lang="en-US" smtClean="0"/>
              <a:t>5/19/2015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"...aby každý absolvent mal uplatnenie"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3A48-92F3-4550-8971-A99643E7802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Obdĺžnik 8"/>
          <p:cNvSpPr/>
          <p:nvPr userDrawn="1"/>
        </p:nvSpPr>
        <p:spPr>
          <a:xfrm>
            <a:off x="179512" y="0"/>
            <a:ext cx="8712968" cy="13407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Obrázo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10" y="548680"/>
            <a:ext cx="8124381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57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AC14E-8A34-4035-B2F2-9D718F566D91}" type="datetime1">
              <a:rPr lang="en-US" smtClean="0"/>
              <a:t>5/19/2015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"...aby každý absolvent mal uplatnenie"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3A48-92F3-4550-8971-A99643E7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20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74E89-D572-415C-9074-25F3F34F49FA}" type="datetime1">
              <a:rPr lang="en-US" smtClean="0"/>
              <a:t>5/19/2015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"...aby každý absolvent mal uplatnenie"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3A48-92F3-4550-8971-A99643E7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01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na strane: 1 hore, 2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sk-SK" smtClean="0"/>
              <a:t>Upravte štýly predlohy textu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sk-SK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sk-SK"/>
              <a:t>Kliknite sem, ak chcete pridať nadpis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sk-SK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sk-SK"/>
              <a:t>Kliknite sem, ak chcete pridať nadpis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sk-SK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sk-SK"/>
              <a:t>Kliknite sem, ak chcete pridať nadpis</a:t>
            </a:r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fld id="{FEC9D3F2-7140-49B9-866C-D21246A5836E}" type="datetime1">
              <a:pPr algn="r"/>
              <a:t>19. 5. 2015</a:t>
            </a:fld>
            <a:endParaRPr kumimoji="0" lang="sk-SK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kumimoji="0" lang="sk-SK" sz="1000"/>
              <a:pPr algn="r"/>
              <a:t>‹#›</a:t>
            </a:fld>
            <a:endParaRPr kumimoji="0" lang="sk-SK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kumimoji="0" lang="sk-SK"/>
          </a:p>
        </p:txBody>
      </p:sp>
    </p:spTree>
    <p:extLst>
      <p:ext uri="{BB962C8B-B14F-4D97-AF65-F5344CB8AC3E}">
        <p14:creationId xmlns:p14="http://schemas.microsoft.com/office/powerpoint/2010/main" val="1496318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1712B-B1D8-4D78-B4B7-EC11CADE634F}" type="datetime1">
              <a:rPr lang="en-US" smtClean="0"/>
              <a:t>5/19/2015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"...aby každý absolvent mal uplatnenie"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3A48-92F3-4550-8971-A99643E7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44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D2A48-7658-49AF-8ABE-D4D2B7231209}" type="datetime1">
              <a:rPr lang="en-US" smtClean="0"/>
              <a:t>5/19/2015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"...aby každý absolvent mal uplatnenie"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3A48-92F3-4550-8971-A99643E7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9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C9D3-31D8-4632-830D-D960C60D3B98}" type="datetime1">
              <a:rPr lang="en-US" smtClean="0"/>
              <a:t>5/19/2015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"...aby každý absolvent mal uplatnenie"</a:t>
            </a: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3A48-92F3-4550-8971-A99643E7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5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A3FD2-EBB5-4701-A905-07160B82139B}" type="datetime1">
              <a:rPr lang="en-US" smtClean="0"/>
              <a:t>5/19/2015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"...aby každý absolvent mal uplatnenie"</a:t>
            </a:r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3A48-92F3-4550-8971-A99643E7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57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8B99-688F-4C2F-BEC4-A6E40D1563C5}" type="datetime1">
              <a:rPr lang="en-US" smtClean="0"/>
              <a:t>5/19/2015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"...aby každý absolvent mal uplatnenie"</a:t>
            </a:r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3A48-92F3-4550-8971-A99643E7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9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11F1C-D914-4B69-A607-CDE2F0F7C117}" type="datetime1">
              <a:rPr lang="en-US" smtClean="0"/>
              <a:t>5/19/2015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"...aby každý absolvent mal uplatnenie"</a:t>
            </a:r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3A48-92F3-4550-8971-A99643E7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5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6721D-B667-4AF2-84EB-E38C144EA478}" type="datetime1">
              <a:rPr lang="en-US" smtClean="0"/>
              <a:t>5/19/2015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"...aby každý absolvent mal uplatnenie"</a:t>
            </a: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3A48-92F3-4550-8971-A99643E7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06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9380-8532-4655-8E4E-45A8CEB22494}" type="datetime1">
              <a:rPr lang="en-US" smtClean="0"/>
              <a:t>5/19/2015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"...aby každý absolvent mal uplatnenie"</a:t>
            </a: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3A48-92F3-4550-8971-A99643E78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7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 smtClean="0"/>
              <a:t>Upravte štýly predlohy textu</a:t>
            </a:r>
            <a:endParaRPr lang="en-US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365"/>
            <a:ext cx="8229600" cy="43819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E65EF-1004-4110-9766-363C0EFC6D8D}" type="datetime1">
              <a:rPr lang="en-US" smtClean="0"/>
              <a:t>5/19/2015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"...aby každý absolvent mal uplatnenie"</a:t>
            </a:r>
            <a:endParaRPr lang="en-US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B3A48-92F3-4550-8971-A99643E7802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Rovná spojnica 8"/>
          <p:cNvCxnSpPr/>
          <p:nvPr userDrawn="1"/>
        </p:nvCxnSpPr>
        <p:spPr>
          <a:xfrm>
            <a:off x="1475656" y="6309320"/>
            <a:ext cx="6660232" cy="0"/>
          </a:xfrm>
          <a:prstGeom prst="line">
            <a:avLst/>
          </a:prstGeom>
          <a:ln w="31750" cap="rnd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ok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26939"/>
            <a:ext cx="6912768" cy="919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99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png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9.png"/><Relationship Id="rId4" Type="http://schemas.openxmlformats.org/officeDocument/2006/relationships/image" Target="../media/image5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685800" y="27809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Systém vzdelávania </a:t>
            </a:r>
            <a:r>
              <a:rPr lang="sk-SK" dirty="0" err="1" smtClean="0"/>
              <a:t>podla</a:t>
            </a:r>
            <a:r>
              <a:rPr lang="sk-SK" dirty="0" smtClean="0"/>
              <a:t> NSK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sz="2200" dirty="0">
                <a:latin typeface="Arial Narrow" panose="020B0606020202030204" pitchFamily="34" charset="0"/>
              </a:rPr>
              <a:t/>
            </a:r>
            <a:br>
              <a:rPr lang="sk-SK" sz="2200" dirty="0">
                <a:latin typeface="Arial Narrow" panose="020B0606020202030204" pitchFamily="34" charset="0"/>
              </a:rPr>
            </a:br>
            <a:endParaRPr lang="sk-SK" dirty="0">
              <a:latin typeface="Arial Narrow" panose="020B0606020202030204" pitchFamily="34" charset="0"/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371600" y="4412704"/>
            <a:ext cx="6400800" cy="1752600"/>
          </a:xfrm>
        </p:spPr>
        <p:txBody>
          <a:bodyPr>
            <a:normAutofit/>
          </a:bodyPr>
          <a:lstStyle/>
          <a:p>
            <a:r>
              <a:rPr lang="sk-SK" sz="1800" dirty="0" smtClean="0"/>
              <a:t>Július Hron</a:t>
            </a:r>
          </a:p>
          <a:p>
            <a:r>
              <a:rPr lang="sk-SK" sz="1800" dirty="0" smtClean="0"/>
              <a:t>Koordinátor zamestnávateľov združených v Rade vlády SR pre OVP</a:t>
            </a:r>
          </a:p>
          <a:p>
            <a:r>
              <a:rPr lang="sk-SK" sz="1800" dirty="0" smtClean="0"/>
              <a:t>19.5.2015</a:t>
            </a:r>
            <a:endParaRPr lang="sk-SK" sz="1800" dirty="0" smtClean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"...</a:t>
            </a:r>
            <a:r>
              <a:rPr lang="en-US" dirty="0" err="1" smtClean="0"/>
              <a:t>aby</a:t>
            </a:r>
            <a:r>
              <a:rPr lang="en-US" smtClean="0"/>
              <a:t> každý absolvent mal uplatnenie"</a:t>
            </a:r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3A48-92F3-4550-8971-A99643E780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8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412776"/>
            <a:ext cx="8784976" cy="720080"/>
          </a:xfrm>
        </p:spPr>
        <p:txBody>
          <a:bodyPr>
            <a:noAutofit/>
          </a:bodyPr>
          <a:lstStyle/>
          <a:p>
            <a:r>
              <a:rPr lang="sk-SK" altLang="sk-SK" sz="1600" b="1" dirty="0"/>
              <a:t>Zjednotenie zamestnávateľov</a:t>
            </a:r>
            <a:br>
              <a:rPr lang="sk-SK" altLang="sk-SK" sz="1600" b="1" dirty="0"/>
            </a:br>
            <a:r>
              <a:rPr lang="sk-SK" altLang="sk-SK" sz="1600" b="1" dirty="0" smtClean="0"/>
              <a:t>Spoločný </a:t>
            </a:r>
            <a:r>
              <a:rPr lang="sk-SK" altLang="sk-SK" sz="1600" b="1" dirty="0"/>
              <a:t>a jednotný postup zamestnávateľov pri transformácií vzdelávania. </a:t>
            </a:r>
            <a:br>
              <a:rPr lang="sk-SK" altLang="sk-SK" sz="1600" b="1" dirty="0"/>
            </a:br>
            <a:r>
              <a:rPr lang="sk-SK" altLang="sk-SK" sz="1600" b="1" dirty="0" smtClean="0"/>
              <a:t>Rada zamestnávateľov rieši </a:t>
            </a:r>
            <a:r>
              <a:rPr lang="sk-SK" altLang="sk-SK" sz="1600" b="1" dirty="0"/>
              <a:t>výlučne problematiku vzdelávania</a:t>
            </a:r>
            <a:endParaRPr lang="sk-SK" sz="1600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"...aby každý absolvent mal uplatnenie"</a:t>
            </a:r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3A48-92F3-4550-8971-A99643E78026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8" descr="SOP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776210"/>
            <a:ext cx="1800200" cy="69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logoazzz3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90677"/>
            <a:ext cx="936104" cy="723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7169220"/>
              </p:ext>
            </p:extLst>
          </p:nvPr>
        </p:nvGraphicFramePr>
        <p:xfrm>
          <a:off x="2279317" y="2778719"/>
          <a:ext cx="1507842" cy="704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r:id="rId5" imgW="1569978" imgH="914400" progId="Imaging.Document">
                  <p:embed/>
                </p:oleObj>
              </mc:Choice>
              <mc:Fallback>
                <p:oleObj r:id="rId5" imgW="1569978" imgH="914400" progId="Imaging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317" y="2778719"/>
                        <a:ext cx="1507842" cy="70488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11" descr="log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796" y="2790677"/>
            <a:ext cx="1625790" cy="665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879" y="4040659"/>
            <a:ext cx="1150257" cy="754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967015"/>
            <a:ext cx="1555302" cy="902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1763005" y="5240813"/>
            <a:ext cx="597734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sk-SK" altLang="sk-SK" sz="2600" b="1" dirty="0" smtClean="0"/>
              <a:t>„...</a:t>
            </a:r>
            <a:r>
              <a:rPr lang="sk-SK" altLang="sk-SK" sz="2600" b="1" dirty="0"/>
              <a:t>aby každý absolvent mal </a:t>
            </a:r>
            <a:r>
              <a:rPr lang="sk-SK" altLang="sk-SK" sz="2600" b="1" dirty="0" smtClean="0"/>
              <a:t>uplatnenie“</a:t>
            </a:r>
            <a:endParaRPr lang="sk-SK" altLang="sk-SK" sz="2600" b="1" dirty="0"/>
          </a:p>
        </p:txBody>
      </p:sp>
      <p:pic>
        <p:nvPicPr>
          <p:cNvPr id="14" name="Picture 12" descr="logo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896658"/>
            <a:ext cx="1088902" cy="895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489" y="3967015"/>
            <a:ext cx="1555302" cy="902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218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130910" y="2464149"/>
            <a:ext cx="3961369" cy="244827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Činnosti stavovských          a profesijných organizácií </a:t>
            </a:r>
            <a:endParaRPr lang="sk-SK" sz="24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08" name="Rectangle 2"/>
          <p:cNvSpPr txBox="1">
            <a:spLocks/>
          </p:cNvSpPr>
          <p:nvPr/>
        </p:nvSpPr>
        <p:spPr>
          <a:xfrm>
            <a:off x="8604448" y="533400"/>
            <a:ext cx="533400" cy="5867400"/>
          </a:xfrm>
          <a:prstGeom prst="rect">
            <a:avLst/>
          </a:prstGeom>
        </p:spPr>
        <p:txBody>
          <a:bodyPr vert="vert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sk-SK" sz="2000" b="0" cap="small" spc="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sk-SK" sz="1600" dirty="0"/>
              <a:t>Duálny systém vzdelávania</a:t>
            </a:r>
            <a:endParaRPr lang="fr-FR" sz="1600" dirty="0"/>
          </a:p>
        </p:txBody>
      </p:sp>
      <p:grpSp>
        <p:nvGrpSpPr>
          <p:cNvPr id="109" name="Skupina 108"/>
          <p:cNvGrpSpPr/>
          <p:nvPr/>
        </p:nvGrpSpPr>
        <p:grpSpPr>
          <a:xfrm>
            <a:off x="971925" y="2266134"/>
            <a:ext cx="2844415" cy="1520021"/>
            <a:chOff x="4" y="1262794"/>
            <a:chExt cx="1704522" cy="1922400"/>
          </a:xfrm>
          <a:solidFill>
            <a:schemeClr val="bg1"/>
          </a:solidFill>
        </p:grpSpPr>
        <p:sp>
          <p:nvSpPr>
            <p:cNvPr id="111" name="Zaoblený obdĺžnik 110"/>
            <p:cNvSpPr/>
            <p:nvPr/>
          </p:nvSpPr>
          <p:spPr>
            <a:xfrm>
              <a:off x="4" y="1262794"/>
              <a:ext cx="1704522" cy="1922400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2" name="Zaoblený obdĺžnik 4"/>
            <p:cNvSpPr/>
            <p:nvPr/>
          </p:nvSpPr>
          <p:spPr>
            <a:xfrm>
              <a:off x="70629" y="1497885"/>
              <a:ext cx="1604674" cy="1203871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6896" tIns="56896" rIns="56896" bIns="56896" numCol="1" spcCol="1270" anchor="t" anchorCtr="0">
              <a:noAutofit/>
            </a:bodyPr>
            <a:lstStyle/>
            <a:p>
              <a:pPr marL="0" lvl="1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sk-SK" sz="3600" b="1" kern="1200" dirty="0" smtClean="0">
                  <a:latin typeface="Trebuchet MS" panose="020B0603020202020204" pitchFamily="34" charset="0"/>
                </a:rPr>
                <a:t>Zákon </a:t>
              </a:r>
            </a:p>
            <a:p>
              <a:pPr marL="0" lvl="1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sk-SK" sz="3600" b="1" kern="1200" dirty="0" smtClean="0">
                  <a:latin typeface="Trebuchet MS" panose="020B0603020202020204" pitchFamily="34" charset="0"/>
                </a:rPr>
                <a:t>o OVP</a:t>
              </a:r>
              <a:endParaRPr lang="sk-SK" sz="3600" b="1" kern="12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127" name="Skupina 126"/>
          <p:cNvGrpSpPr/>
          <p:nvPr/>
        </p:nvGrpSpPr>
        <p:grpSpPr>
          <a:xfrm>
            <a:off x="4832327" y="4501267"/>
            <a:ext cx="2494690" cy="1448013"/>
            <a:chOff x="4" y="1262794"/>
            <a:chExt cx="1704522" cy="1922400"/>
          </a:xfrm>
          <a:solidFill>
            <a:schemeClr val="bg1"/>
          </a:solidFill>
        </p:grpSpPr>
        <p:sp>
          <p:nvSpPr>
            <p:cNvPr id="128" name="Zaoblený obdĺžnik 127"/>
            <p:cNvSpPr/>
            <p:nvPr/>
          </p:nvSpPr>
          <p:spPr>
            <a:xfrm>
              <a:off x="4" y="1262794"/>
              <a:ext cx="1704522" cy="1922400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9" name="Zaoblený obdĺžnik 4"/>
            <p:cNvSpPr/>
            <p:nvPr/>
          </p:nvSpPr>
          <p:spPr>
            <a:xfrm>
              <a:off x="49928" y="1312718"/>
              <a:ext cx="1604674" cy="182255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6896" tIns="56896" rIns="56896" bIns="56896" numCol="1" spcCol="1270" anchor="t" anchorCtr="0">
              <a:noAutofit/>
            </a:bodyPr>
            <a:lstStyle/>
            <a:p>
              <a:pPr marL="0" lvl="1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sk-SK" sz="2800" b="1" dirty="0">
                  <a:latin typeface="Trebuchet MS" panose="020B0603020202020204" pitchFamily="34" charset="0"/>
                </a:rPr>
                <a:t>Národná sústava kvalifikácií</a:t>
              </a:r>
            </a:p>
          </p:txBody>
        </p:sp>
      </p:grpSp>
      <p:grpSp>
        <p:nvGrpSpPr>
          <p:cNvPr id="141" name="Skupina 140"/>
          <p:cNvGrpSpPr/>
          <p:nvPr/>
        </p:nvGrpSpPr>
        <p:grpSpPr>
          <a:xfrm>
            <a:off x="5652119" y="1599021"/>
            <a:ext cx="2239035" cy="1448013"/>
            <a:chOff x="4" y="1262794"/>
            <a:chExt cx="1704522" cy="1922401"/>
          </a:xfrm>
          <a:solidFill>
            <a:schemeClr val="bg1"/>
          </a:solidFill>
        </p:grpSpPr>
        <p:sp>
          <p:nvSpPr>
            <p:cNvPr id="142" name="Zaoblený obdĺžnik 141"/>
            <p:cNvSpPr/>
            <p:nvPr/>
          </p:nvSpPr>
          <p:spPr>
            <a:xfrm>
              <a:off x="4" y="1262794"/>
              <a:ext cx="1704522" cy="1922401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1"/>
              </a:solidFill>
            </a:ln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3" name="Zaoblený obdĺžnik 4"/>
            <p:cNvSpPr/>
            <p:nvPr/>
          </p:nvSpPr>
          <p:spPr>
            <a:xfrm>
              <a:off x="67277" y="1347261"/>
              <a:ext cx="1604674" cy="1822552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6896" tIns="56896" rIns="56896" bIns="56896" numCol="1" spcCol="1270" anchor="t" anchorCtr="0">
              <a:noAutofit/>
            </a:bodyPr>
            <a:lstStyle/>
            <a:p>
              <a:pPr marL="0" lvl="1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sk-SK" sz="2800" b="1" dirty="0">
                  <a:latin typeface="Trebuchet MS" panose="020B0603020202020204" pitchFamily="34" charset="0"/>
                </a:rPr>
                <a:t>Národná sústava povolaní</a:t>
              </a:r>
            </a:p>
          </p:txBody>
        </p:sp>
      </p:grpSp>
      <p:sp>
        <p:nvSpPr>
          <p:cNvPr id="61" name="BlokTextu 60"/>
          <p:cNvSpPr txBox="1"/>
          <p:nvPr/>
        </p:nvSpPr>
        <p:spPr>
          <a:xfrm>
            <a:off x="337080" y="1196752"/>
            <a:ext cx="7115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latin typeface="Trebuchet MS" panose="020B0603020202020204" pitchFamily="34" charset="0"/>
              </a:rPr>
              <a:t>Oblasti pôsobenia zamestnávateľov vo vzdelávaní   </a:t>
            </a:r>
          </a:p>
          <a:p>
            <a:r>
              <a:rPr lang="sk-SK" b="1" dirty="0">
                <a:latin typeface="Trebuchet MS" panose="020B0603020202020204" pitchFamily="34" charset="0"/>
              </a:rPr>
              <a:t>n</a:t>
            </a:r>
            <a:r>
              <a:rPr lang="sk-SK" b="1" dirty="0" smtClean="0">
                <a:latin typeface="Trebuchet MS" panose="020B0603020202020204" pitchFamily="34" charset="0"/>
              </a:rPr>
              <a:t>a základe slovenskej legislatívy</a:t>
            </a:r>
            <a:endParaRPr lang="sk-SK" b="1" dirty="0">
              <a:latin typeface="Trebuchet MS" panose="020B0603020202020204" pitchFamily="34" charset="0"/>
            </a:endParaRPr>
          </a:p>
        </p:txBody>
      </p:sp>
      <p:sp>
        <p:nvSpPr>
          <p:cNvPr id="3" name="Šípka doprava 2"/>
          <p:cNvSpPr/>
          <p:nvPr/>
        </p:nvSpPr>
        <p:spPr>
          <a:xfrm rot="5400000">
            <a:off x="2000695" y="4256496"/>
            <a:ext cx="783107" cy="489542"/>
          </a:xfrm>
          <a:prstGeom prst="rightArrow">
            <a:avLst/>
          </a:prstGeom>
          <a:solidFill>
            <a:srgbClr val="A0A0A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1418106" y="5160253"/>
            <a:ext cx="19520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b="1" dirty="0" smtClean="0">
                <a:latin typeface="Trebuchet MS" panose="020B0603020202020204" pitchFamily="34" charset="0"/>
              </a:rPr>
              <a:t>Úlohy a činnosti podľa zákona o OVP popísané ďalej</a:t>
            </a:r>
            <a:endParaRPr lang="sk-SK" sz="1400" b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1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179512" y="44624"/>
            <a:ext cx="8856984" cy="1646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/>
          <a:lstStyle/>
          <a:p>
            <a:r>
              <a:rPr lang="sk-SK" dirty="0" smtClean="0"/>
              <a:t>Zamestnávatelia sa zjednotili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b="1" dirty="0"/>
          </a:p>
          <a:p>
            <a:endParaRPr lang="en-US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63" y="1556792"/>
            <a:ext cx="8298675" cy="1103292"/>
          </a:xfrm>
          <a:prstGeom prst="rect">
            <a:avLst/>
          </a:prstGeom>
        </p:spPr>
      </p:pic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697979"/>
              </p:ext>
            </p:extLst>
          </p:nvPr>
        </p:nvGraphicFramePr>
        <p:xfrm>
          <a:off x="467544" y="3429000"/>
          <a:ext cx="8181786" cy="129614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090893"/>
                <a:gridCol w="4090893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/>
                        <a:t>Zamestnanci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/>
                        <a:t>640 000</a:t>
                      </a:r>
                      <a:endParaRPr lang="en-US" sz="2800" b="1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/>
                        <a:t>Zamestnávatelia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/>
                        <a:t>11 465</a:t>
                      </a:r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"...aby každý absolvent mal uplatnenie"</a:t>
            </a:r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3A48-92F3-4550-8971-A99643E780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9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5557838" y="2729384"/>
            <a:ext cx="1331912" cy="2498725"/>
          </a:xfrm>
          <a:prstGeom prst="rect">
            <a:avLst/>
          </a:prstGeom>
          <a:solidFill>
            <a:srgbClr val="9EB9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3935413" y="2729384"/>
            <a:ext cx="1331912" cy="2498725"/>
          </a:xfrm>
          <a:prstGeom prst="rect">
            <a:avLst/>
          </a:prstGeom>
          <a:solidFill>
            <a:srgbClr val="9EB9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2333625" y="2713509"/>
            <a:ext cx="1331913" cy="2498725"/>
          </a:xfrm>
          <a:prstGeom prst="rect">
            <a:avLst/>
          </a:prstGeom>
          <a:solidFill>
            <a:srgbClr val="9EB9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7" name="BlokTextu 6"/>
          <p:cNvSpPr txBox="1">
            <a:spLocks noChangeArrowheads="1"/>
          </p:cNvSpPr>
          <p:nvPr/>
        </p:nvSpPr>
        <p:spPr bwMode="auto">
          <a:xfrm>
            <a:off x="704850" y="5723409"/>
            <a:ext cx="7854950" cy="36988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457200"/>
            <a:r>
              <a:rPr altLang="sk-SK">
                <a:solidFill>
                  <a:prstClr val="black"/>
                </a:solidFill>
              </a:rPr>
              <a:t>Zamestnávatelia zoskupení v Rade vlády pre odborné vzdelávanie a prípravu</a:t>
            </a:r>
          </a:p>
        </p:txBody>
      </p:sp>
      <p:sp>
        <p:nvSpPr>
          <p:cNvPr id="8" name="BlokTextu 7"/>
          <p:cNvSpPr txBox="1">
            <a:spLocks noChangeArrowheads="1"/>
          </p:cNvSpPr>
          <p:nvPr/>
        </p:nvSpPr>
        <p:spPr bwMode="auto">
          <a:xfrm>
            <a:off x="704850" y="5309071"/>
            <a:ext cx="1862138" cy="3603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457200"/>
            <a:r>
              <a:rPr altLang="sk-SK" sz="1700">
                <a:solidFill>
                  <a:prstClr val="black"/>
                </a:solidFill>
              </a:rPr>
              <a:t>Regionálna správa</a:t>
            </a:r>
          </a:p>
        </p:txBody>
      </p:sp>
      <p:sp>
        <p:nvSpPr>
          <p:cNvPr id="9" name="BlokTextu 8"/>
          <p:cNvSpPr txBox="1">
            <a:spLocks noChangeArrowheads="1"/>
          </p:cNvSpPr>
          <p:nvPr/>
        </p:nvSpPr>
        <p:spPr bwMode="auto">
          <a:xfrm>
            <a:off x="2606675" y="5307484"/>
            <a:ext cx="1965325" cy="3683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457200"/>
            <a:r>
              <a:rPr altLang="sk-SK">
                <a:solidFill>
                  <a:prstClr val="black"/>
                </a:solidFill>
              </a:rPr>
              <a:t>Štátna správa</a:t>
            </a:r>
          </a:p>
        </p:txBody>
      </p:sp>
      <p:sp>
        <p:nvSpPr>
          <p:cNvPr id="10" name="BlokTextu 9"/>
          <p:cNvSpPr txBox="1">
            <a:spLocks noChangeArrowheads="1"/>
          </p:cNvSpPr>
          <p:nvPr/>
        </p:nvSpPr>
        <p:spPr bwMode="auto">
          <a:xfrm>
            <a:off x="4619625" y="5305896"/>
            <a:ext cx="1954213" cy="369888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457200"/>
            <a:r>
              <a:rPr altLang="sk-SK">
                <a:solidFill>
                  <a:prstClr val="black"/>
                </a:solidFill>
              </a:rPr>
              <a:t>Odbory</a:t>
            </a:r>
          </a:p>
        </p:txBody>
      </p:sp>
      <p:sp>
        <p:nvSpPr>
          <p:cNvPr id="11" name="BlokTextu 10"/>
          <p:cNvSpPr txBox="1">
            <a:spLocks noChangeArrowheads="1"/>
          </p:cNvSpPr>
          <p:nvPr/>
        </p:nvSpPr>
        <p:spPr bwMode="auto">
          <a:xfrm>
            <a:off x="6610350" y="5305896"/>
            <a:ext cx="1949450" cy="369888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457200"/>
            <a:r>
              <a:rPr altLang="sk-SK">
                <a:solidFill>
                  <a:prstClr val="black"/>
                </a:solidFill>
              </a:rPr>
              <a:t>Zamestnávatelia</a:t>
            </a:r>
          </a:p>
        </p:txBody>
      </p:sp>
      <p:sp>
        <p:nvSpPr>
          <p:cNvPr id="12" name="Obdĺžnik 11"/>
          <p:cNvSpPr/>
          <p:nvPr/>
        </p:nvSpPr>
        <p:spPr>
          <a:xfrm>
            <a:off x="704850" y="2713509"/>
            <a:ext cx="1331913" cy="2498725"/>
          </a:xfrm>
          <a:prstGeom prst="rect">
            <a:avLst/>
          </a:prstGeom>
          <a:solidFill>
            <a:srgbClr val="9EB9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13" name="Rovnoramenný trojuholník 12"/>
          <p:cNvSpPr/>
          <p:nvPr/>
        </p:nvSpPr>
        <p:spPr>
          <a:xfrm>
            <a:off x="407988" y="1470496"/>
            <a:ext cx="8464550" cy="1089025"/>
          </a:xfrm>
          <a:prstGeom prst="triangle">
            <a:avLst/>
          </a:prstGeom>
          <a:solidFill>
            <a:srgbClr val="F27AD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14" name="BlokTextu 13"/>
          <p:cNvSpPr txBox="1">
            <a:spLocks noChangeArrowheads="1"/>
          </p:cNvSpPr>
          <p:nvPr/>
        </p:nvSpPr>
        <p:spPr bwMode="auto">
          <a:xfrm>
            <a:off x="1833563" y="1754659"/>
            <a:ext cx="5573712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457200"/>
            <a:r>
              <a:rPr altLang="sk-SK" sz="1700" b="1">
                <a:solidFill>
                  <a:prstClr val="black"/>
                </a:solidFill>
              </a:rPr>
              <a:t>Transformácia odborného </a:t>
            </a:r>
          </a:p>
          <a:p>
            <a:pPr algn="ctr" defTabSz="457200"/>
            <a:r>
              <a:rPr altLang="sk-SK" sz="1700" b="1">
                <a:solidFill>
                  <a:prstClr val="black"/>
                </a:solidFill>
              </a:rPr>
              <a:t>vzdelávania a prípravy</a:t>
            </a:r>
          </a:p>
          <a:p>
            <a:pPr algn="ctr" defTabSz="457200"/>
            <a:r>
              <a:rPr altLang="sk-SK" sz="1700" b="1">
                <a:solidFill>
                  <a:prstClr val="black"/>
                </a:solidFill>
              </a:rPr>
              <a:t>2012 - 2020</a:t>
            </a:r>
          </a:p>
          <a:p>
            <a:pPr algn="ctr" defTabSz="457200"/>
            <a:endParaRPr altLang="sk-SK" sz="2000" b="1">
              <a:solidFill>
                <a:prstClr val="black"/>
              </a:solidFill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1072271" y="2799669"/>
            <a:ext cx="492443" cy="2358252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defTabSz="457200">
              <a:defRPr/>
            </a:pPr>
            <a:r>
              <a:rPr sz="2000" dirty="0">
                <a:solidFill>
                  <a:prstClr val="black"/>
                </a:solidFill>
              </a:rPr>
              <a:t>Potreby trhu práce</a:t>
            </a:r>
          </a:p>
        </p:txBody>
      </p:sp>
      <p:sp>
        <p:nvSpPr>
          <p:cNvPr id="16" name="BlokTextu 15"/>
          <p:cNvSpPr txBox="1"/>
          <p:nvPr/>
        </p:nvSpPr>
        <p:spPr>
          <a:xfrm>
            <a:off x="2555267" y="2799669"/>
            <a:ext cx="861774" cy="2358252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defTabSz="457200">
              <a:defRPr/>
            </a:pPr>
            <a:r>
              <a:rPr sz="2000" dirty="0">
                <a:solidFill>
                  <a:prstClr val="black"/>
                </a:solidFill>
              </a:rPr>
              <a:t>Nastavenie </a:t>
            </a:r>
          </a:p>
          <a:p>
            <a:pPr algn="ctr" defTabSz="457200">
              <a:defRPr/>
            </a:pPr>
            <a:r>
              <a:rPr sz="2000" dirty="0">
                <a:solidFill>
                  <a:prstClr val="black"/>
                </a:solidFill>
              </a:rPr>
              <a:t>výkonov  škô</a:t>
            </a:r>
            <a:r>
              <a:rPr sz="2400" dirty="0">
                <a:solidFill>
                  <a:prstClr val="black"/>
                </a:solidFill>
              </a:rPr>
              <a:t>l</a:t>
            </a:r>
          </a:p>
        </p:txBody>
      </p:sp>
      <p:sp>
        <p:nvSpPr>
          <p:cNvPr id="17" name="BlokTextu 16"/>
          <p:cNvSpPr txBox="1"/>
          <p:nvPr/>
        </p:nvSpPr>
        <p:spPr>
          <a:xfrm>
            <a:off x="4073933" y="2729054"/>
            <a:ext cx="1107996" cy="2500642"/>
          </a:xfrm>
          <a:prstGeom prst="rect">
            <a:avLst/>
          </a:prstGeom>
          <a:noFill/>
        </p:spPr>
        <p:txBody>
          <a:bodyPr vert="vert270" wrap="square">
            <a:spAutoFit/>
          </a:bodyPr>
          <a:lstStyle/>
          <a:p>
            <a:pPr algn="ctr" defTabSz="457200">
              <a:defRPr/>
            </a:pPr>
            <a:r>
              <a:rPr sz="2000" dirty="0">
                <a:solidFill>
                  <a:prstClr val="black"/>
                </a:solidFill>
              </a:rPr>
              <a:t>Nový model </a:t>
            </a:r>
            <a:r>
              <a:rPr sz="2000" dirty="0" smtClean="0">
                <a:solidFill>
                  <a:prstClr val="black"/>
                </a:solidFill>
              </a:rPr>
              <a:t>ZŠ </a:t>
            </a:r>
          </a:p>
          <a:p>
            <a:pPr algn="ctr" defTabSz="457200">
              <a:defRPr/>
            </a:pPr>
            <a:r>
              <a:rPr sz="2000" dirty="0" smtClean="0">
                <a:solidFill>
                  <a:prstClr val="black"/>
                </a:solidFill>
              </a:rPr>
              <a:t>k </a:t>
            </a:r>
            <a:r>
              <a:rPr sz="2000" dirty="0">
                <a:solidFill>
                  <a:prstClr val="black"/>
                </a:solidFill>
              </a:rPr>
              <a:t>príprave na povolanie</a:t>
            </a:r>
            <a:endParaRPr sz="2400" dirty="0">
              <a:solidFill>
                <a:prstClr val="black"/>
              </a:solidFill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5650685" y="2737991"/>
            <a:ext cx="1107996" cy="2419931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defTabSz="457200">
              <a:defRPr/>
            </a:pPr>
            <a:r>
              <a:rPr sz="2000" dirty="0">
                <a:solidFill>
                  <a:prstClr val="black"/>
                </a:solidFill>
              </a:rPr>
              <a:t>Nový </a:t>
            </a:r>
            <a:r>
              <a:rPr sz="2000" dirty="0" smtClean="0">
                <a:solidFill>
                  <a:prstClr val="black"/>
                </a:solidFill>
              </a:rPr>
              <a:t>model SOŠ,</a:t>
            </a:r>
            <a:endParaRPr sz="2000" dirty="0">
              <a:solidFill>
                <a:prstClr val="black"/>
              </a:solidFill>
            </a:endParaRPr>
          </a:p>
          <a:p>
            <a:pPr algn="ctr" defTabSz="457200">
              <a:defRPr/>
            </a:pPr>
            <a:r>
              <a:rPr sz="2000" dirty="0" smtClean="0">
                <a:solidFill>
                  <a:prstClr val="black"/>
                </a:solidFill>
              </a:rPr>
              <a:t>systém</a:t>
            </a:r>
            <a:endParaRPr sz="2000" dirty="0">
              <a:solidFill>
                <a:prstClr val="black"/>
              </a:solidFill>
            </a:endParaRPr>
          </a:p>
          <a:p>
            <a:pPr algn="ctr" defTabSz="457200">
              <a:defRPr/>
            </a:pPr>
            <a:r>
              <a:rPr sz="2000" dirty="0" smtClean="0">
                <a:solidFill>
                  <a:prstClr val="black"/>
                </a:solidFill>
              </a:rPr>
              <a:t>duálneho </a:t>
            </a:r>
            <a:r>
              <a:rPr sz="2000" dirty="0">
                <a:solidFill>
                  <a:prstClr val="black"/>
                </a:solidFill>
              </a:rPr>
              <a:t>vzdelávania</a:t>
            </a:r>
          </a:p>
        </p:txBody>
      </p:sp>
      <p:sp>
        <p:nvSpPr>
          <p:cNvPr id="19" name="Obdĺžnik 18"/>
          <p:cNvSpPr/>
          <p:nvPr/>
        </p:nvSpPr>
        <p:spPr>
          <a:xfrm>
            <a:off x="7197725" y="2730971"/>
            <a:ext cx="1331913" cy="2498725"/>
          </a:xfrm>
          <a:prstGeom prst="rect">
            <a:avLst/>
          </a:prstGeom>
          <a:solidFill>
            <a:srgbClr val="9EB9D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7345375" y="2750241"/>
            <a:ext cx="1107996" cy="2530461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defTabSz="457200">
              <a:defRPr/>
            </a:pPr>
            <a:r>
              <a:rPr sz="2000" dirty="0">
                <a:solidFill>
                  <a:prstClr val="black"/>
                </a:solidFill>
              </a:rPr>
              <a:t>Overovanie kvality a uplatniteľnosti absolventa</a:t>
            </a:r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"...aby každý absolvent mal uplatnenie"</a:t>
            </a:r>
            <a:endParaRPr lang="en-US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B3A48-92F3-4550-8971-A99643E7802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6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6437</TotalTime>
  <Words>150</Words>
  <Application>Microsoft Office PowerPoint</Application>
  <PresentationFormat>Předvádění na obrazovce (4:3)</PresentationFormat>
  <Paragraphs>45</Paragraphs>
  <Slides>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Arial Narrow</vt:lpstr>
      <vt:lpstr>Calibri</vt:lpstr>
      <vt:lpstr>Trebuchet MS</vt:lpstr>
      <vt:lpstr>Motív Office</vt:lpstr>
      <vt:lpstr>Imaging.Document</vt:lpstr>
      <vt:lpstr>Systém vzdelávania podla NSK  </vt:lpstr>
      <vt:lpstr>Zjednotenie zamestnávateľov Spoločný a jednotný postup zamestnávateľov pri transformácií vzdelávania.  Rada zamestnávateľov rieši výlučne problematiku vzdelávania</vt:lpstr>
      <vt:lpstr>Prezentace aplikace PowerPoint</vt:lpstr>
      <vt:lpstr>Zamestnávatelia sa zjednotili</vt:lpstr>
      <vt:lpstr>Prezentace aplikace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Hronova</dc:creator>
  <cp:lastModifiedBy>Irena Fričová</cp:lastModifiedBy>
  <cp:revision>146</cp:revision>
  <cp:lastPrinted>2015-05-06T11:25:21Z</cp:lastPrinted>
  <dcterms:created xsi:type="dcterms:W3CDTF">2015-02-20T08:37:44Z</dcterms:created>
  <dcterms:modified xsi:type="dcterms:W3CDTF">2015-05-19T07:44:07Z</dcterms:modified>
</cp:coreProperties>
</file>