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80" r:id="rId3"/>
  </p:sldMasterIdLst>
  <p:notesMasterIdLst>
    <p:notesMasterId r:id="rId18"/>
  </p:notesMasterIdLst>
  <p:handoutMasterIdLst>
    <p:handoutMasterId r:id="rId19"/>
  </p:handoutMasterIdLst>
  <p:sldIdLst>
    <p:sldId id="281" r:id="rId4"/>
    <p:sldId id="336" r:id="rId5"/>
    <p:sldId id="326" r:id="rId6"/>
    <p:sldId id="337" r:id="rId7"/>
    <p:sldId id="338" r:id="rId8"/>
    <p:sldId id="340" r:id="rId9"/>
    <p:sldId id="330" r:id="rId10"/>
    <p:sldId id="331" r:id="rId11"/>
    <p:sldId id="332" r:id="rId12"/>
    <p:sldId id="333" r:id="rId13"/>
    <p:sldId id="334" r:id="rId14"/>
    <p:sldId id="327" r:id="rId15"/>
    <p:sldId id="339" r:id="rId16"/>
    <p:sldId id="322" r:id="rId17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51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05206"/>
    <a:srgbClr val="45A12A"/>
    <a:srgbClr val="4B494C"/>
    <a:srgbClr val="00501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795" autoAdjust="0"/>
    <p:restoredTop sz="82759" autoAdjust="0"/>
  </p:normalViewPr>
  <p:slideViewPr>
    <p:cSldViewPr snapToGrid="0">
      <p:cViewPr varScale="1">
        <p:scale>
          <a:sx n="60" d="100"/>
          <a:sy n="60" d="100"/>
        </p:scale>
        <p:origin x="-142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1021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-3456" y="-114"/>
      </p:cViewPr>
      <p:guideLst>
        <p:guide orient="horz" pos="3127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47" cy="4968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826" y="1"/>
            <a:ext cx="2946246" cy="4968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853E6B-C345-4628-99A3-52E6148301CA}" type="datetimeFigureOut">
              <a:rPr lang="cs-CZ"/>
              <a:pPr>
                <a:defRPr/>
              </a:pPr>
              <a:t>5.10.2014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818"/>
            <a:ext cx="2946247" cy="4968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826" y="9429818"/>
            <a:ext cx="2946246" cy="4968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A999E6A-104C-4E0F-BBC7-50E088E9E21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28577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47" cy="4968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26" y="1"/>
            <a:ext cx="2946246" cy="4968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D0FCD1-86AB-442D-BC8C-F14C0A5CB68B}" type="datetimeFigureOut">
              <a:rPr lang="cs-CZ"/>
              <a:pPr>
                <a:defRPr/>
              </a:pPr>
              <a:t>5.10.2014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288" y="4715706"/>
            <a:ext cx="5439101" cy="4468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818"/>
            <a:ext cx="2946247" cy="4968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26" y="9429818"/>
            <a:ext cx="2946246" cy="4968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5101E8-5651-4853-9412-9BA6025DF76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16700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vazba na např. řízení kvality, kvalifikační podmínky zakázek apod.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5101E8-5651-4853-9412-9BA6025DF764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0" y="2502024"/>
            <a:ext cx="4341168" cy="1791072"/>
          </a:xfrm>
        </p:spPr>
        <p:txBody>
          <a:bodyPr anchor="t"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2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7F617-6C3E-4135-B8BD-E348977C2DC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B31A5-4229-4DF8-8ABA-BBC7F560344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CAA30-9B17-4255-87B2-A5E093BCB40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2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9DFC7-DEA0-4875-8B19-BADE80787D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04166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19337"/>
          </a:xfrm>
        </p:spPr>
        <p:txBody>
          <a:bodyPr/>
          <a:lstStyle>
            <a:lvl1pPr>
              <a:defRPr sz="24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19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62C7C-3DA4-4D3E-BE83-B5963B5C6D1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7844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14926"/>
            <a:ext cx="5490828" cy="361264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90828" cy="584283"/>
          </a:xfrm>
        </p:spPr>
        <p:txBody>
          <a:bodyPr/>
          <a:lstStyle>
            <a:lvl1pPr marL="0" indent="0"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9865C-7DF7-43DA-A369-EFA8F9C79C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179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14" descr="pozadi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3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9144000" cy="583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028" name="Zástupný symbol pro nadpis 1"/>
          <p:cNvSpPr>
            <a:spLocks noGrp="1"/>
          </p:cNvSpPr>
          <p:nvPr userDrawn="1">
            <p:ph type="title"/>
          </p:nvPr>
        </p:nvSpPr>
        <p:spPr bwMode="auto">
          <a:xfrm>
            <a:off x="4572000" y="2205038"/>
            <a:ext cx="43418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Název prezentace</a:t>
            </a:r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 bwMode="auto">
          <a:xfrm>
            <a:off x="3886200" y="509588"/>
            <a:ext cx="1047750" cy="1047750"/>
          </a:xfrm>
          <a:prstGeom prst="rect">
            <a:avLst/>
          </a:prstGeom>
          <a:solidFill>
            <a:srgbClr val="50A12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1030" name="Freeform 11"/>
          <p:cNvSpPr>
            <a:spLocks/>
          </p:cNvSpPr>
          <p:nvPr userDrawn="1"/>
        </p:nvSpPr>
        <p:spPr bwMode="auto">
          <a:xfrm>
            <a:off x="4957763" y="1271588"/>
            <a:ext cx="195262" cy="287337"/>
          </a:xfrm>
          <a:custGeom>
            <a:avLst/>
            <a:gdLst>
              <a:gd name="T0" fmla="*/ 444 w 454"/>
              <a:gd name="T1" fmla="*/ 183 h 666"/>
              <a:gd name="T2" fmla="*/ 439 w 454"/>
              <a:gd name="T3" fmla="*/ 227 h 666"/>
              <a:gd name="T4" fmla="*/ 425 w 454"/>
              <a:gd name="T5" fmla="*/ 271 h 666"/>
              <a:gd name="T6" fmla="*/ 404 w 454"/>
              <a:gd name="T7" fmla="*/ 315 h 666"/>
              <a:gd name="T8" fmla="*/ 376 w 454"/>
              <a:gd name="T9" fmla="*/ 360 h 666"/>
              <a:gd name="T10" fmla="*/ 342 w 454"/>
              <a:gd name="T11" fmla="*/ 405 h 666"/>
              <a:gd name="T12" fmla="*/ 302 w 454"/>
              <a:gd name="T13" fmla="*/ 448 h 666"/>
              <a:gd name="T14" fmla="*/ 259 w 454"/>
              <a:gd name="T15" fmla="*/ 491 h 666"/>
              <a:gd name="T16" fmla="*/ 212 w 454"/>
              <a:gd name="T17" fmla="*/ 533 h 666"/>
              <a:gd name="T18" fmla="*/ 215 w 454"/>
              <a:gd name="T19" fmla="*/ 535 h 666"/>
              <a:gd name="T20" fmla="*/ 250 w 454"/>
              <a:gd name="T21" fmla="*/ 537 h 666"/>
              <a:gd name="T22" fmla="*/ 454 w 454"/>
              <a:gd name="T23" fmla="*/ 533 h 666"/>
              <a:gd name="T24" fmla="*/ 0 w 454"/>
              <a:gd name="T25" fmla="*/ 666 h 666"/>
              <a:gd name="T26" fmla="*/ 0 w 454"/>
              <a:gd name="T27" fmla="*/ 533 h 666"/>
              <a:gd name="T28" fmla="*/ 32 w 454"/>
              <a:gd name="T29" fmla="*/ 502 h 666"/>
              <a:gd name="T30" fmla="*/ 116 w 454"/>
              <a:gd name="T31" fmla="*/ 424 h 666"/>
              <a:gd name="T32" fmla="*/ 184 w 454"/>
              <a:gd name="T33" fmla="*/ 357 h 666"/>
              <a:gd name="T34" fmla="*/ 222 w 454"/>
              <a:gd name="T35" fmla="*/ 313 h 666"/>
              <a:gd name="T36" fmla="*/ 252 w 454"/>
              <a:gd name="T37" fmla="*/ 268 h 666"/>
              <a:gd name="T38" fmla="*/ 266 w 454"/>
              <a:gd name="T39" fmla="*/ 238 h 666"/>
              <a:gd name="T40" fmla="*/ 271 w 454"/>
              <a:gd name="T41" fmla="*/ 218 h 666"/>
              <a:gd name="T42" fmla="*/ 271 w 454"/>
              <a:gd name="T43" fmla="*/ 208 h 666"/>
              <a:gd name="T44" fmla="*/ 269 w 454"/>
              <a:gd name="T45" fmla="*/ 183 h 666"/>
              <a:gd name="T46" fmla="*/ 263 w 454"/>
              <a:gd name="T47" fmla="*/ 165 h 666"/>
              <a:gd name="T48" fmla="*/ 253 w 454"/>
              <a:gd name="T49" fmla="*/ 150 h 666"/>
              <a:gd name="T50" fmla="*/ 242 w 454"/>
              <a:gd name="T51" fmla="*/ 140 h 666"/>
              <a:gd name="T52" fmla="*/ 227 w 454"/>
              <a:gd name="T53" fmla="*/ 134 h 666"/>
              <a:gd name="T54" fmla="*/ 195 w 454"/>
              <a:gd name="T55" fmla="*/ 129 h 666"/>
              <a:gd name="T56" fmla="*/ 178 w 454"/>
              <a:gd name="T57" fmla="*/ 129 h 666"/>
              <a:gd name="T58" fmla="*/ 140 w 454"/>
              <a:gd name="T59" fmla="*/ 132 h 666"/>
              <a:gd name="T60" fmla="*/ 100 w 454"/>
              <a:gd name="T61" fmla="*/ 139 h 666"/>
              <a:gd name="T62" fmla="*/ 58 w 454"/>
              <a:gd name="T63" fmla="*/ 153 h 666"/>
              <a:gd name="T64" fmla="*/ 15 w 454"/>
              <a:gd name="T65" fmla="*/ 169 h 666"/>
              <a:gd name="T66" fmla="*/ 14 w 454"/>
              <a:gd name="T67" fmla="*/ 139 h 666"/>
              <a:gd name="T68" fmla="*/ 10 w 454"/>
              <a:gd name="T69" fmla="*/ 65 h 666"/>
              <a:gd name="T70" fmla="*/ 10 w 454"/>
              <a:gd name="T71" fmla="*/ 36 h 666"/>
              <a:gd name="T72" fmla="*/ 37 w 454"/>
              <a:gd name="T73" fmla="*/ 21 h 666"/>
              <a:gd name="T74" fmla="*/ 62 w 454"/>
              <a:gd name="T75" fmla="*/ 11 h 666"/>
              <a:gd name="T76" fmla="*/ 108 w 454"/>
              <a:gd name="T77" fmla="*/ 1 h 666"/>
              <a:gd name="T78" fmla="*/ 152 w 454"/>
              <a:gd name="T79" fmla="*/ 0 h 666"/>
              <a:gd name="T80" fmla="*/ 197 w 454"/>
              <a:gd name="T81" fmla="*/ 1 h 666"/>
              <a:gd name="T82" fmla="*/ 241 w 454"/>
              <a:gd name="T83" fmla="*/ 2 h 666"/>
              <a:gd name="T84" fmla="*/ 284 w 454"/>
              <a:gd name="T85" fmla="*/ 8 h 666"/>
              <a:gd name="T86" fmla="*/ 326 w 454"/>
              <a:gd name="T87" fmla="*/ 18 h 666"/>
              <a:gd name="T88" fmla="*/ 364 w 454"/>
              <a:gd name="T89" fmla="*/ 34 h 666"/>
              <a:gd name="T90" fmla="*/ 396 w 454"/>
              <a:gd name="T91" fmla="*/ 59 h 666"/>
              <a:gd name="T92" fmla="*/ 415 w 454"/>
              <a:gd name="T93" fmla="*/ 81 h 666"/>
              <a:gd name="T94" fmla="*/ 427 w 454"/>
              <a:gd name="T95" fmla="*/ 100 h 666"/>
              <a:gd name="T96" fmla="*/ 435 w 454"/>
              <a:gd name="T97" fmla="*/ 121 h 666"/>
              <a:gd name="T98" fmla="*/ 440 w 454"/>
              <a:gd name="T99" fmla="*/ 144 h 666"/>
              <a:gd name="T100" fmla="*/ 444 w 454"/>
              <a:gd name="T101" fmla="*/ 170 h 666"/>
              <a:gd name="T102" fmla="*/ 444 w 454"/>
              <a:gd name="T103" fmla="*/ 183 h 66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54" h="666">
                <a:moveTo>
                  <a:pt x="444" y="183"/>
                </a:moveTo>
                <a:lnTo>
                  <a:pt x="444" y="183"/>
                </a:lnTo>
                <a:lnTo>
                  <a:pt x="443" y="204"/>
                </a:lnTo>
                <a:lnTo>
                  <a:pt x="439" y="227"/>
                </a:lnTo>
                <a:lnTo>
                  <a:pt x="434" y="249"/>
                </a:lnTo>
                <a:lnTo>
                  <a:pt x="425" y="271"/>
                </a:lnTo>
                <a:lnTo>
                  <a:pt x="415" y="293"/>
                </a:lnTo>
                <a:lnTo>
                  <a:pt x="404" y="315"/>
                </a:lnTo>
                <a:lnTo>
                  <a:pt x="391" y="337"/>
                </a:lnTo>
                <a:lnTo>
                  <a:pt x="376" y="360"/>
                </a:lnTo>
                <a:lnTo>
                  <a:pt x="360" y="383"/>
                </a:lnTo>
                <a:lnTo>
                  <a:pt x="342" y="405"/>
                </a:lnTo>
                <a:lnTo>
                  <a:pt x="323" y="427"/>
                </a:lnTo>
                <a:lnTo>
                  <a:pt x="302" y="448"/>
                </a:lnTo>
                <a:lnTo>
                  <a:pt x="281" y="470"/>
                </a:lnTo>
                <a:lnTo>
                  <a:pt x="259" y="491"/>
                </a:lnTo>
                <a:lnTo>
                  <a:pt x="236" y="512"/>
                </a:lnTo>
                <a:lnTo>
                  <a:pt x="212" y="533"/>
                </a:lnTo>
                <a:lnTo>
                  <a:pt x="215" y="535"/>
                </a:lnTo>
                <a:lnTo>
                  <a:pt x="220" y="536"/>
                </a:lnTo>
                <a:lnTo>
                  <a:pt x="250" y="537"/>
                </a:lnTo>
                <a:lnTo>
                  <a:pt x="321" y="536"/>
                </a:lnTo>
                <a:lnTo>
                  <a:pt x="454" y="533"/>
                </a:lnTo>
                <a:lnTo>
                  <a:pt x="454" y="666"/>
                </a:lnTo>
                <a:lnTo>
                  <a:pt x="0" y="666"/>
                </a:lnTo>
                <a:lnTo>
                  <a:pt x="0" y="533"/>
                </a:lnTo>
                <a:lnTo>
                  <a:pt x="15" y="519"/>
                </a:lnTo>
                <a:lnTo>
                  <a:pt x="32" y="502"/>
                </a:lnTo>
                <a:lnTo>
                  <a:pt x="72" y="466"/>
                </a:lnTo>
                <a:lnTo>
                  <a:pt x="116" y="424"/>
                </a:lnTo>
                <a:lnTo>
                  <a:pt x="162" y="379"/>
                </a:lnTo>
                <a:lnTo>
                  <a:pt x="184" y="357"/>
                </a:lnTo>
                <a:lnTo>
                  <a:pt x="204" y="335"/>
                </a:lnTo>
                <a:lnTo>
                  <a:pt x="222" y="313"/>
                </a:lnTo>
                <a:lnTo>
                  <a:pt x="239" y="291"/>
                </a:lnTo>
                <a:lnTo>
                  <a:pt x="252" y="268"/>
                </a:lnTo>
                <a:lnTo>
                  <a:pt x="263" y="247"/>
                </a:lnTo>
                <a:lnTo>
                  <a:pt x="266" y="238"/>
                </a:lnTo>
                <a:lnTo>
                  <a:pt x="269" y="227"/>
                </a:lnTo>
                <a:lnTo>
                  <a:pt x="271" y="218"/>
                </a:lnTo>
                <a:lnTo>
                  <a:pt x="271" y="208"/>
                </a:lnTo>
                <a:lnTo>
                  <a:pt x="271" y="195"/>
                </a:lnTo>
                <a:lnTo>
                  <a:pt x="269" y="183"/>
                </a:lnTo>
                <a:lnTo>
                  <a:pt x="266" y="174"/>
                </a:lnTo>
                <a:lnTo>
                  <a:pt x="263" y="165"/>
                </a:lnTo>
                <a:lnTo>
                  <a:pt x="259" y="158"/>
                </a:lnTo>
                <a:lnTo>
                  <a:pt x="253" y="150"/>
                </a:lnTo>
                <a:lnTo>
                  <a:pt x="248" y="145"/>
                </a:lnTo>
                <a:lnTo>
                  <a:pt x="242" y="140"/>
                </a:lnTo>
                <a:lnTo>
                  <a:pt x="234" y="138"/>
                </a:lnTo>
                <a:lnTo>
                  <a:pt x="227" y="134"/>
                </a:lnTo>
                <a:lnTo>
                  <a:pt x="211" y="132"/>
                </a:lnTo>
                <a:lnTo>
                  <a:pt x="195" y="129"/>
                </a:lnTo>
                <a:lnTo>
                  <a:pt x="178" y="129"/>
                </a:lnTo>
                <a:lnTo>
                  <a:pt x="159" y="130"/>
                </a:lnTo>
                <a:lnTo>
                  <a:pt x="140" y="132"/>
                </a:lnTo>
                <a:lnTo>
                  <a:pt x="120" y="135"/>
                </a:lnTo>
                <a:lnTo>
                  <a:pt x="100" y="139"/>
                </a:lnTo>
                <a:lnTo>
                  <a:pt x="79" y="145"/>
                </a:lnTo>
                <a:lnTo>
                  <a:pt x="58" y="153"/>
                </a:lnTo>
                <a:lnTo>
                  <a:pt x="37" y="160"/>
                </a:lnTo>
                <a:lnTo>
                  <a:pt x="15" y="169"/>
                </a:lnTo>
                <a:lnTo>
                  <a:pt x="14" y="139"/>
                </a:lnTo>
                <a:lnTo>
                  <a:pt x="13" y="107"/>
                </a:lnTo>
                <a:lnTo>
                  <a:pt x="10" y="65"/>
                </a:lnTo>
                <a:lnTo>
                  <a:pt x="10" y="36"/>
                </a:lnTo>
                <a:lnTo>
                  <a:pt x="24" y="28"/>
                </a:lnTo>
                <a:lnTo>
                  <a:pt x="37" y="21"/>
                </a:lnTo>
                <a:lnTo>
                  <a:pt x="50" y="16"/>
                </a:lnTo>
                <a:lnTo>
                  <a:pt x="62" y="11"/>
                </a:lnTo>
                <a:lnTo>
                  <a:pt x="85" y="5"/>
                </a:lnTo>
                <a:lnTo>
                  <a:pt x="108" y="1"/>
                </a:lnTo>
                <a:lnTo>
                  <a:pt x="130" y="0"/>
                </a:lnTo>
                <a:lnTo>
                  <a:pt x="152" y="0"/>
                </a:lnTo>
                <a:lnTo>
                  <a:pt x="197" y="1"/>
                </a:lnTo>
                <a:lnTo>
                  <a:pt x="218" y="1"/>
                </a:lnTo>
                <a:lnTo>
                  <a:pt x="241" y="2"/>
                </a:lnTo>
                <a:lnTo>
                  <a:pt x="263" y="5"/>
                </a:lnTo>
                <a:lnTo>
                  <a:pt x="284" y="8"/>
                </a:lnTo>
                <a:lnTo>
                  <a:pt x="305" y="12"/>
                </a:lnTo>
                <a:lnTo>
                  <a:pt x="326" y="18"/>
                </a:lnTo>
                <a:lnTo>
                  <a:pt x="345" y="26"/>
                </a:lnTo>
                <a:lnTo>
                  <a:pt x="364" y="34"/>
                </a:lnTo>
                <a:lnTo>
                  <a:pt x="380" y="45"/>
                </a:lnTo>
                <a:lnTo>
                  <a:pt x="396" y="59"/>
                </a:lnTo>
                <a:lnTo>
                  <a:pt x="409" y="74"/>
                </a:lnTo>
                <a:lnTo>
                  <a:pt x="415" y="81"/>
                </a:lnTo>
                <a:lnTo>
                  <a:pt x="422" y="91"/>
                </a:lnTo>
                <a:lnTo>
                  <a:pt x="427" y="100"/>
                </a:lnTo>
                <a:lnTo>
                  <a:pt x="430" y="110"/>
                </a:lnTo>
                <a:lnTo>
                  <a:pt x="435" y="121"/>
                </a:lnTo>
                <a:lnTo>
                  <a:pt x="438" y="132"/>
                </a:lnTo>
                <a:lnTo>
                  <a:pt x="440" y="144"/>
                </a:lnTo>
                <a:lnTo>
                  <a:pt x="443" y="156"/>
                </a:lnTo>
                <a:lnTo>
                  <a:pt x="444" y="170"/>
                </a:lnTo>
                <a:lnTo>
                  <a:pt x="444" y="183"/>
                </a:lnTo>
                <a:close/>
              </a:path>
            </a:pathLst>
          </a:custGeom>
          <a:solidFill>
            <a:srgbClr val="50A12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031" name="Freeform 8"/>
          <p:cNvSpPr>
            <a:spLocks/>
          </p:cNvSpPr>
          <p:nvPr userDrawn="1"/>
        </p:nvSpPr>
        <p:spPr bwMode="auto">
          <a:xfrm>
            <a:off x="4187825" y="1287463"/>
            <a:ext cx="242888" cy="268287"/>
          </a:xfrm>
          <a:custGeom>
            <a:avLst/>
            <a:gdLst>
              <a:gd name="T0" fmla="*/ 207 w 566"/>
              <a:gd name="T1" fmla="*/ 0 h 620"/>
              <a:gd name="T2" fmla="*/ 419 w 566"/>
              <a:gd name="T3" fmla="*/ 428 h 620"/>
              <a:gd name="T4" fmla="*/ 419 w 566"/>
              <a:gd name="T5" fmla="*/ 0 h 620"/>
              <a:gd name="T6" fmla="*/ 566 w 566"/>
              <a:gd name="T7" fmla="*/ 0 h 620"/>
              <a:gd name="T8" fmla="*/ 566 w 566"/>
              <a:gd name="T9" fmla="*/ 620 h 620"/>
              <a:gd name="T10" fmla="*/ 359 w 566"/>
              <a:gd name="T11" fmla="*/ 620 h 620"/>
              <a:gd name="T12" fmla="*/ 143 w 566"/>
              <a:gd name="T13" fmla="*/ 197 h 620"/>
              <a:gd name="T14" fmla="*/ 143 w 566"/>
              <a:gd name="T15" fmla="*/ 620 h 620"/>
              <a:gd name="T16" fmla="*/ 0 w 566"/>
              <a:gd name="T17" fmla="*/ 620 h 620"/>
              <a:gd name="T18" fmla="*/ 0 w 566"/>
              <a:gd name="T19" fmla="*/ 0 h 620"/>
              <a:gd name="T20" fmla="*/ 207 w 566"/>
              <a:gd name="T21" fmla="*/ 0 h 62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66" h="620">
                <a:moveTo>
                  <a:pt x="207" y="0"/>
                </a:moveTo>
                <a:lnTo>
                  <a:pt x="419" y="428"/>
                </a:lnTo>
                <a:lnTo>
                  <a:pt x="419" y="0"/>
                </a:lnTo>
                <a:lnTo>
                  <a:pt x="566" y="0"/>
                </a:lnTo>
                <a:lnTo>
                  <a:pt x="566" y="620"/>
                </a:lnTo>
                <a:lnTo>
                  <a:pt x="359" y="620"/>
                </a:lnTo>
                <a:lnTo>
                  <a:pt x="143" y="197"/>
                </a:lnTo>
                <a:lnTo>
                  <a:pt x="143" y="620"/>
                </a:lnTo>
                <a:lnTo>
                  <a:pt x="0" y="620"/>
                </a:lnTo>
                <a:lnTo>
                  <a:pt x="0" y="0"/>
                </a:lnTo>
                <a:lnTo>
                  <a:pt x="207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032" name="Freeform 9"/>
          <p:cNvSpPr>
            <a:spLocks/>
          </p:cNvSpPr>
          <p:nvPr userDrawn="1"/>
        </p:nvSpPr>
        <p:spPr bwMode="auto">
          <a:xfrm>
            <a:off x="4460875" y="1274763"/>
            <a:ext cx="195263" cy="280987"/>
          </a:xfrm>
          <a:custGeom>
            <a:avLst/>
            <a:gdLst>
              <a:gd name="T0" fmla="*/ 383 w 454"/>
              <a:gd name="T1" fmla="*/ 9 h 650"/>
              <a:gd name="T2" fmla="*/ 414 w 454"/>
              <a:gd name="T3" fmla="*/ 20 h 650"/>
              <a:gd name="T4" fmla="*/ 419 w 454"/>
              <a:gd name="T5" fmla="*/ 32 h 650"/>
              <a:gd name="T6" fmla="*/ 418 w 454"/>
              <a:gd name="T7" fmla="*/ 62 h 650"/>
              <a:gd name="T8" fmla="*/ 409 w 454"/>
              <a:gd name="T9" fmla="*/ 148 h 650"/>
              <a:gd name="T10" fmla="*/ 327 w 454"/>
              <a:gd name="T11" fmla="*/ 123 h 650"/>
              <a:gd name="T12" fmla="*/ 276 w 454"/>
              <a:gd name="T13" fmla="*/ 118 h 650"/>
              <a:gd name="T14" fmla="*/ 244 w 454"/>
              <a:gd name="T15" fmla="*/ 120 h 650"/>
              <a:gd name="T16" fmla="*/ 197 w 454"/>
              <a:gd name="T17" fmla="*/ 132 h 650"/>
              <a:gd name="T18" fmla="*/ 175 w 454"/>
              <a:gd name="T19" fmla="*/ 148 h 650"/>
              <a:gd name="T20" fmla="*/ 164 w 454"/>
              <a:gd name="T21" fmla="*/ 172 h 650"/>
              <a:gd name="T22" fmla="*/ 164 w 454"/>
              <a:gd name="T23" fmla="*/ 192 h 650"/>
              <a:gd name="T24" fmla="*/ 175 w 454"/>
              <a:gd name="T25" fmla="*/ 217 h 650"/>
              <a:gd name="T26" fmla="*/ 199 w 454"/>
              <a:gd name="T27" fmla="*/ 235 h 650"/>
              <a:gd name="T28" fmla="*/ 255 w 454"/>
              <a:gd name="T29" fmla="*/ 256 h 650"/>
              <a:gd name="T30" fmla="*/ 361 w 454"/>
              <a:gd name="T31" fmla="*/ 296 h 650"/>
              <a:gd name="T32" fmla="*/ 397 w 454"/>
              <a:gd name="T33" fmla="*/ 319 h 650"/>
              <a:gd name="T34" fmla="*/ 427 w 454"/>
              <a:gd name="T35" fmla="*/ 352 h 650"/>
              <a:gd name="T36" fmla="*/ 446 w 454"/>
              <a:gd name="T37" fmla="*/ 395 h 650"/>
              <a:gd name="T38" fmla="*/ 454 w 454"/>
              <a:gd name="T39" fmla="*/ 453 h 650"/>
              <a:gd name="T40" fmla="*/ 451 w 454"/>
              <a:gd name="T41" fmla="*/ 482 h 650"/>
              <a:gd name="T42" fmla="*/ 444 w 454"/>
              <a:gd name="T43" fmla="*/ 517 h 650"/>
              <a:gd name="T44" fmla="*/ 423 w 454"/>
              <a:gd name="T45" fmla="*/ 568 h 650"/>
              <a:gd name="T46" fmla="*/ 403 w 454"/>
              <a:gd name="T47" fmla="*/ 594 h 650"/>
              <a:gd name="T48" fmla="*/ 363 w 454"/>
              <a:gd name="T49" fmla="*/ 623 h 650"/>
              <a:gd name="T50" fmla="*/ 319 w 454"/>
              <a:gd name="T51" fmla="*/ 648 h 650"/>
              <a:gd name="T52" fmla="*/ 40 w 454"/>
              <a:gd name="T53" fmla="*/ 650 h 650"/>
              <a:gd name="T54" fmla="*/ 15 w 454"/>
              <a:gd name="T55" fmla="*/ 638 h 650"/>
              <a:gd name="T56" fmla="*/ 7 w 454"/>
              <a:gd name="T57" fmla="*/ 631 h 650"/>
              <a:gd name="T58" fmla="*/ 7 w 454"/>
              <a:gd name="T59" fmla="*/ 607 h 650"/>
              <a:gd name="T60" fmla="*/ 20 w 454"/>
              <a:gd name="T61" fmla="*/ 503 h 650"/>
              <a:gd name="T62" fmla="*/ 79 w 454"/>
              <a:gd name="T63" fmla="*/ 524 h 650"/>
              <a:gd name="T64" fmla="*/ 144 w 454"/>
              <a:gd name="T65" fmla="*/ 538 h 650"/>
              <a:gd name="T66" fmla="*/ 183 w 454"/>
              <a:gd name="T67" fmla="*/ 542 h 650"/>
              <a:gd name="T68" fmla="*/ 238 w 454"/>
              <a:gd name="T69" fmla="*/ 536 h 650"/>
              <a:gd name="T70" fmla="*/ 263 w 454"/>
              <a:gd name="T71" fmla="*/ 526 h 650"/>
              <a:gd name="T72" fmla="*/ 281 w 454"/>
              <a:gd name="T73" fmla="*/ 509 h 650"/>
              <a:gd name="T74" fmla="*/ 290 w 454"/>
              <a:gd name="T75" fmla="*/ 484 h 650"/>
              <a:gd name="T76" fmla="*/ 290 w 454"/>
              <a:gd name="T77" fmla="*/ 462 h 650"/>
              <a:gd name="T78" fmla="*/ 279 w 454"/>
              <a:gd name="T79" fmla="*/ 434 h 650"/>
              <a:gd name="T80" fmla="*/ 255 w 454"/>
              <a:gd name="T81" fmla="*/ 414 h 650"/>
              <a:gd name="T82" fmla="*/ 199 w 454"/>
              <a:gd name="T83" fmla="*/ 391 h 650"/>
              <a:gd name="T84" fmla="*/ 93 w 454"/>
              <a:gd name="T85" fmla="*/ 351 h 650"/>
              <a:gd name="T86" fmla="*/ 57 w 454"/>
              <a:gd name="T87" fmla="*/ 328 h 650"/>
              <a:gd name="T88" fmla="*/ 27 w 454"/>
              <a:gd name="T89" fmla="*/ 294 h 650"/>
              <a:gd name="T90" fmla="*/ 8 w 454"/>
              <a:gd name="T91" fmla="*/ 251 h 650"/>
              <a:gd name="T92" fmla="*/ 0 w 454"/>
              <a:gd name="T93" fmla="*/ 192 h 650"/>
              <a:gd name="T94" fmla="*/ 2 w 454"/>
              <a:gd name="T95" fmla="*/ 161 h 650"/>
              <a:gd name="T96" fmla="*/ 11 w 454"/>
              <a:gd name="T97" fmla="*/ 122 h 650"/>
              <a:gd name="T98" fmla="*/ 26 w 454"/>
              <a:gd name="T99" fmla="*/ 90 h 650"/>
              <a:gd name="T100" fmla="*/ 48 w 454"/>
              <a:gd name="T101" fmla="*/ 63 h 650"/>
              <a:gd name="T102" fmla="*/ 93 w 454"/>
              <a:gd name="T103" fmla="*/ 31 h 650"/>
              <a:gd name="T104" fmla="*/ 157 w 454"/>
              <a:gd name="T105" fmla="*/ 10 h 650"/>
              <a:gd name="T106" fmla="*/ 223 w 454"/>
              <a:gd name="T107" fmla="*/ 1 h 650"/>
              <a:gd name="T108" fmla="*/ 312 w 454"/>
              <a:gd name="T109" fmla="*/ 0 h 650"/>
              <a:gd name="T110" fmla="*/ 375 w 454"/>
              <a:gd name="T111" fmla="*/ 5 h 65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454" h="650">
                <a:moveTo>
                  <a:pt x="375" y="5"/>
                </a:moveTo>
                <a:lnTo>
                  <a:pt x="375" y="5"/>
                </a:lnTo>
                <a:lnTo>
                  <a:pt x="383" y="9"/>
                </a:lnTo>
                <a:lnTo>
                  <a:pt x="395" y="12"/>
                </a:lnTo>
                <a:lnTo>
                  <a:pt x="406" y="16"/>
                </a:lnTo>
                <a:lnTo>
                  <a:pt x="414" y="20"/>
                </a:lnTo>
                <a:lnTo>
                  <a:pt x="417" y="26"/>
                </a:lnTo>
                <a:lnTo>
                  <a:pt x="419" y="32"/>
                </a:lnTo>
                <a:lnTo>
                  <a:pt x="419" y="44"/>
                </a:lnTo>
                <a:lnTo>
                  <a:pt x="418" y="62"/>
                </a:lnTo>
                <a:lnTo>
                  <a:pt x="417" y="89"/>
                </a:lnTo>
                <a:lnTo>
                  <a:pt x="409" y="148"/>
                </a:lnTo>
                <a:lnTo>
                  <a:pt x="376" y="137"/>
                </a:lnTo>
                <a:lnTo>
                  <a:pt x="343" y="127"/>
                </a:lnTo>
                <a:lnTo>
                  <a:pt x="327" y="123"/>
                </a:lnTo>
                <a:lnTo>
                  <a:pt x="310" y="121"/>
                </a:lnTo>
                <a:lnTo>
                  <a:pt x="294" y="120"/>
                </a:lnTo>
                <a:lnTo>
                  <a:pt x="276" y="118"/>
                </a:lnTo>
                <a:lnTo>
                  <a:pt x="261" y="118"/>
                </a:lnTo>
                <a:lnTo>
                  <a:pt x="244" y="120"/>
                </a:lnTo>
                <a:lnTo>
                  <a:pt x="226" y="123"/>
                </a:lnTo>
                <a:lnTo>
                  <a:pt x="207" y="128"/>
                </a:lnTo>
                <a:lnTo>
                  <a:pt x="197" y="132"/>
                </a:lnTo>
                <a:lnTo>
                  <a:pt x="190" y="136"/>
                </a:lnTo>
                <a:lnTo>
                  <a:pt x="183" y="142"/>
                </a:lnTo>
                <a:lnTo>
                  <a:pt x="175" y="148"/>
                </a:lnTo>
                <a:lnTo>
                  <a:pt x="170" y="154"/>
                </a:lnTo>
                <a:lnTo>
                  <a:pt x="167" y="163"/>
                </a:lnTo>
                <a:lnTo>
                  <a:pt x="164" y="172"/>
                </a:lnTo>
                <a:lnTo>
                  <a:pt x="163" y="182"/>
                </a:lnTo>
                <a:lnTo>
                  <a:pt x="164" y="192"/>
                </a:lnTo>
                <a:lnTo>
                  <a:pt x="167" y="202"/>
                </a:lnTo>
                <a:lnTo>
                  <a:pt x="170" y="209"/>
                </a:lnTo>
                <a:lnTo>
                  <a:pt x="175" y="217"/>
                </a:lnTo>
                <a:lnTo>
                  <a:pt x="181" y="224"/>
                </a:lnTo>
                <a:lnTo>
                  <a:pt x="190" y="229"/>
                </a:lnTo>
                <a:lnTo>
                  <a:pt x="199" y="235"/>
                </a:lnTo>
                <a:lnTo>
                  <a:pt x="209" y="240"/>
                </a:lnTo>
                <a:lnTo>
                  <a:pt x="231" y="249"/>
                </a:lnTo>
                <a:lnTo>
                  <a:pt x="255" y="256"/>
                </a:lnTo>
                <a:lnTo>
                  <a:pt x="308" y="274"/>
                </a:lnTo>
                <a:lnTo>
                  <a:pt x="335" y="283"/>
                </a:lnTo>
                <a:lnTo>
                  <a:pt x="361" y="296"/>
                </a:lnTo>
                <a:lnTo>
                  <a:pt x="375" y="303"/>
                </a:lnTo>
                <a:lnTo>
                  <a:pt x="386" y="310"/>
                </a:lnTo>
                <a:lnTo>
                  <a:pt x="397" y="319"/>
                </a:lnTo>
                <a:lnTo>
                  <a:pt x="408" y="329"/>
                </a:lnTo>
                <a:lnTo>
                  <a:pt x="418" y="340"/>
                </a:lnTo>
                <a:lnTo>
                  <a:pt x="427" y="352"/>
                </a:lnTo>
                <a:lnTo>
                  <a:pt x="435" y="366"/>
                </a:lnTo>
                <a:lnTo>
                  <a:pt x="441" y="379"/>
                </a:lnTo>
                <a:lnTo>
                  <a:pt x="446" y="395"/>
                </a:lnTo>
                <a:lnTo>
                  <a:pt x="450" y="414"/>
                </a:lnTo>
                <a:lnTo>
                  <a:pt x="452" y="432"/>
                </a:lnTo>
                <a:lnTo>
                  <a:pt x="454" y="453"/>
                </a:lnTo>
                <a:lnTo>
                  <a:pt x="452" y="464"/>
                </a:lnTo>
                <a:lnTo>
                  <a:pt x="451" y="482"/>
                </a:lnTo>
                <a:lnTo>
                  <a:pt x="448" y="500"/>
                </a:lnTo>
                <a:lnTo>
                  <a:pt x="444" y="517"/>
                </a:lnTo>
                <a:lnTo>
                  <a:pt x="439" y="533"/>
                </a:lnTo>
                <a:lnTo>
                  <a:pt x="433" y="549"/>
                </a:lnTo>
                <a:lnTo>
                  <a:pt x="423" y="568"/>
                </a:lnTo>
                <a:lnTo>
                  <a:pt x="409" y="586"/>
                </a:lnTo>
                <a:lnTo>
                  <a:pt x="403" y="594"/>
                </a:lnTo>
                <a:lnTo>
                  <a:pt x="392" y="602"/>
                </a:lnTo>
                <a:lnTo>
                  <a:pt x="377" y="614"/>
                </a:lnTo>
                <a:lnTo>
                  <a:pt x="363" y="623"/>
                </a:lnTo>
                <a:lnTo>
                  <a:pt x="345" y="634"/>
                </a:lnTo>
                <a:lnTo>
                  <a:pt x="330" y="643"/>
                </a:lnTo>
                <a:lnTo>
                  <a:pt x="319" y="648"/>
                </a:lnTo>
                <a:lnTo>
                  <a:pt x="311" y="650"/>
                </a:lnTo>
                <a:lnTo>
                  <a:pt x="40" y="650"/>
                </a:lnTo>
                <a:lnTo>
                  <a:pt x="32" y="646"/>
                </a:lnTo>
                <a:lnTo>
                  <a:pt x="26" y="642"/>
                </a:lnTo>
                <a:lnTo>
                  <a:pt x="15" y="638"/>
                </a:lnTo>
                <a:lnTo>
                  <a:pt x="11" y="636"/>
                </a:lnTo>
                <a:lnTo>
                  <a:pt x="8" y="633"/>
                </a:lnTo>
                <a:lnTo>
                  <a:pt x="7" y="631"/>
                </a:lnTo>
                <a:lnTo>
                  <a:pt x="5" y="626"/>
                </a:lnTo>
                <a:lnTo>
                  <a:pt x="7" y="607"/>
                </a:lnTo>
                <a:lnTo>
                  <a:pt x="11" y="575"/>
                </a:lnTo>
                <a:lnTo>
                  <a:pt x="20" y="503"/>
                </a:lnTo>
                <a:lnTo>
                  <a:pt x="39" y="510"/>
                </a:lnTo>
                <a:lnTo>
                  <a:pt x="58" y="517"/>
                </a:lnTo>
                <a:lnTo>
                  <a:pt x="79" y="524"/>
                </a:lnTo>
                <a:lnTo>
                  <a:pt x="101" y="530"/>
                </a:lnTo>
                <a:lnTo>
                  <a:pt x="124" y="535"/>
                </a:lnTo>
                <a:lnTo>
                  <a:pt x="144" y="538"/>
                </a:lnTo>
                <a:lnTo>
                  <a:pt x="164" y="541"/>
                </a:lnTo>
                <a:lnTo>
                  <a:pt x="183" y="542"/>
                </a:lnTo>
                <a:lnTo>
                  <a:pt x="201" y="542"/>
                </a:lnTo>
                <a:lnTo>
                  <a:pt x="221" y="540"/>
                </a:lnTo>
                <a:lnTo>
                  <a:pt x="238" y="536"/>
                </a:lnTo>
                <a:lnTo>
                  <a:pt x="247" y="533"/>
                </a:lnTo>
                <a:lnTo>
                  <a:pt x="255" y="530"/>
                </a:lnTo>
                <a:lnTo>
                  <a:pt x="263" y="526"/>
                </a:lnTo>
                <a:lnTo>
                  <a:pt x="270" y="521"/>
                </a:lnTo>
                <a:lnTo>
                  <a:pt x="276" y="515"/>
                </a:lnTo>
                <a:lnTo>
                  <a:pt x="281" y="509"/>
                </a:lnTo>
                <a:lnTo>
                  <a:pt x="285" y="501"/>
                </a:lnTo>
                <a:lnTo>
                  <a:pt x="289" y="493"/>
                </a:lnTo>
                <a:lnTo>
                  <a:pt x="290" y="484"/>
                </a:lnTo>
                <a:lnTo>
                  <a:pt x="291" y="473"/>
                </a:lnTo>
                <a:lnTo>
                  <a:pt x="290" y="462"/>
                </a:lnTo>
                <a:lnTo>
                  <a:pt x="287" y="451"/>
                </a:lnTo>
                <a:lnTo>
                  <a:pt x="284" y="442"/>
                </a:lnTo>
                <a:lnTo>
                  <a:pt x="279" y="434"/>
                </a:lnTo>
                <a:lnTo>
                  <a:pt x="273" y="426"/>
                </a:lnTo>
                <a:lnTo>
                  <a:pt x="264" y="420"/>
                </a:lnTo>
                <a:lnTo>
                  <a:pt x="255" y="414"/>
                </a:lnTo>
                <a:lnTo>
                  <a:pt x="245" y="408"/>
                </a:lnTo>
                <a:lnTo>
                  <a:pt x="223" y="399"/>
                </a:lnTo>
                <a:lnTo>
                  <a:pt x="199" y="391"/>
                </a:lnTo>
                <a:lnTo>
                  <a:pt x="146" y="373"/>
                </a:lnTo>
                <a:lnTo>
                  <a:pt x="119" y="363"/>
                </a:lnTo>
                <a:lnTo>
                  <a:pt x="93" y="351"/>
                </a:lnTo>
                <a:lnTo>
                  <a:pt x="79" y="344"/>
                </a:lnTo>
                <a:lnTo>
                  <a:pt x="68" y="336"/>
                </a:lnTo>
                <a:lnTo>
                  <a:pt x="57" y="328"/>
                </a:lnTo>
                <a:lnTo>
                  <a:pt x="46" y="318"/>
                </a:lnTo>
                <a:lnTo>
                  <a:pt x="36" y="307"/>
                </a:lnTo>
                <a:lnTo>
                  <a:pt x="27" y="294"/>
                </a:lnTo>
                <a:lnTo>
                  <a:pt x="19" y="282"/>
                </a:lnTo>
                <a:lnTo>
                  <a:pt x="13" y="267"/>
                </a:lnTo>
                <a:lnTo>
                  <a:pt x="8" y="251"/>
                </a:lnTo>
                <a:lnTo>
                  <a:pt x="4" y="233"/>
                </a:lnTo>
                <a:lnTo>
                  <a:pt x="2" y="213"/>
                </a:lnTo>
                <a:lnTo>
                  <a:pt x="0" y="192"/>
                </a:lnTo>
                <a:lnTo>
                  <a:pt x="0" y="176"/>
                </a:lnTo>
                <a:lnTo>
                  <a:pt x="2" y="161"/>
                </a:lnTo>
                <a:lnTo>
                  <a:pt x="4" y="148"/>
                </a:lnTo>
                <a:lnTo>
                  <a:pt x="8" y="134"/>
                </a:lnTo>
                <a:lnTo>
                  <a:pt x="11" y="122"/>
                </a:lnTo>
                <a:lnTo>
                  <a:pt x="15" y="111"/>
                </a:lnTo>
                <a:lnTo>
                  <a:pt x="21" y="100"/>
                </a:lnTo>
                <a:lnTo>
                  <a:pt x="26" y="90"/>
                </a:lnTo>
                <a:lnTo>
                  <a:pt x="34" y="80"/>
                </a:lnTo>
                <a:lnTo>
                  <a:pt x="40" y="71"/>
                </a:lnTo>
                <a:lnTo>
                  <a:pt x="48" y="63"/>
                </a:lnTo>
                <a:lnTo>
                  <a:pt x="56" y="55"/>
                </a:lnTo>
                <a:lnTo>
                  <a:pt x="73" y="42"/>
                </a:lnTo>
                <a:lnTo>
                  <a:pt x="93" y="31"/>
                </a:lnTo>
                <a:lnTo>
                  <a:pt x="114" y="22"/>
                </a:lnTo>
                <a:lnTo>
                  <a:pt x="135" y="15"/>
                </a:lnTo>
                <a:lnTo>
                  <a:pt x="157" y="10"/>
                </a:lnTo>
                <a:lnTo>
                  <a:pt x="179" y="6"/>
                </a:lnTo>
                <a:lnTo>
                  <a:pt x="201" y="2"/>
                </a:lnTo>
                <a:lnTo>
                  <a:pt x="223" y="1"/>
                </a:lnTo>
                <a:lnTo>
                  <a:pt x="266" y="0"/>
                </a:lnTo>
                <a:lnTo>
                  <a:pt x="312" y="0"/>
                </a:lnTo>
                <a:lnTo>
                  <a:pt x="345" y="2"/>
                </a:lnTo>
                <a:lnTo>
                  <a:pt x="375" y="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033" name="Freeform 10"/>
          <p:cNvSpPr>
            <a:spLocks/>
          </p:cNvSpPr>
          <p:nvPr userDrawn="1"/>
        </p:nvSpPr>
        <p:spPr bwMode="auto">
          <a:xfrm>
            <a:off x="4681538" y="1285875"/>
            <a:ext cx="241300" cy="269875"/>
          </a:xfrm>
          <a:custGeom>
            <a:avLst/>
            <a:gdLst>
              <a:gd name="T0" fmla="*/ 162 w 561"/>
              <a:gd name="T1" fmla="*/ 0 h 625"/>
              <a:gd name="T2" fmla="*/ 162 w 561"/>
              <a:gd name="T3" fmla="*/ 256 h 625"/>
              <a:gd name="T4" fmla="*/ 355 w 561"/>
              <a:gd name="T5" fmla="*/ 0 h 625"/>
              <a:gd name="T6" fmla="*/ 552 w 561"/>
              <a:gd name="T7" fmla="*/ 0 h 625"/>
              <a:gd name="T8" fmla="*/ 325 w 561"/>
              <a:gd name="T9" fmla="*/ 295 h 625"/>
              <a:gd name="T10" fmla="*/ 561 w 561"/>
              <a:gd name="T11" fmla="*/ 621 h 625"/>
              <a:gd name="T12" fmla="*/ 359 w 561"/>
              <a:gd name="T13" fmla="*/ 621 h 625"/>
              <a:gd name="T14" fmla="*/ 162 w 561"/>
              <a:gd name="T15" fmla="*/ 345 h 625"/>
              <a:gd name="T16" fmla="*/ 162 w 561"/>
              <a:gd name="T17" fmla="*/ 625 h 625"/>
              <a:gd name="T18" fmla="*/ 0 w 561"/>
              <a:gd name="T19" fmla="*/ 625 h 625"/>
              <a:gd name="T20" fmla="*/ 0 w 561"/>
              <a:gd name="T21" fmla="*/ 0 h 625"/>
              <a:gd name="T22" fmla="*/ 162 w 561"/>
              <a:gd name="T23" fmla="*/ 0 h 6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61" h="625">
                <a:moveTo>
                  <a:pt x="162" y="0"/>
                </a:moveTo>
                <a:lnTo>
                  <a:pt x="162" y="256"/>
                </a:lnTo>
                <a:lnTo>
                  <a:pt x="355" y="0"/>
                </a:lnTo>
                <a:lnTo>
                  <a:pt x="552" y="0"/>
                </a:lnTo>
                <a:lnTo>
                  <a:pt x="325" y="295"/>
                </a:lnTo>
                <a:lnTo>
                  <a:pt x="561" y="621"/>
                </a:lnTo>
                <a:lnTo>
                  <a:pt x="359" y="621"/>
                </a:lnTo>
                <a:lnTo>
                  <a:pt x="162" y="345"/>
                </a:lnTo>
                <a:lnTo>
                  <a:pt x="162" y="625"/>
                </a:lnTo>
                <a:lnTo>
                  <a:pt x="0" y="625"/>
                </a:lnTo>
                <a:lnTo>
                  <a:pt x="0" y="0"/>
                </a:lnTo>
                <a:lnTo>
                  <a:pt x="16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034" name="Freeform 12"/>
          <p:cNvSpPr>
            <a:spLocks/>
          </p:cNvSpPr>
          <p:nvPr userDrawn="1"/>
        </p:nvSpPr>
        <p:spPr bwMode="auto">
          <a:xfrm>
            <a:off x="3887788" y="511175"/>
            <a:ext cx="476250" cy="517525"/>
          </a:xfrm>
          <a:custGeom>
            <a:avLst/>
            <a:gdLst>
              <a:gd name="T0" fmla="*/ 1069 w 1104"/>
              <a:gd name="T1" fmla="*/ 0 h 1202"/>
              <a:gd name="T2" fmla="*/ 1093 w 1104"/>
              <a:gd name="T3" fmla="*/ 133 h 1202"/>
              <a:gd name="T4" fmla="*/ 1100 w 1104"/>
              <a:gd name="T5" fmla="*/ 205 h 1202"/>
              <a:gd name="T6" fmla="*/ 1104 w 1104"/>
              <a:gd name="T7" fmla="*/ 271 h 1202"/>
              <a:gd name="T8" fmla="*/ 1104 w 1104"/>
              <a:gd name="T9" fmla="*/ 298 h 1202"/>
              <a:gd name="T10" fmla="*/ 1100 w 1104"/>
              <a:gd name="T11" fmla="*/ 354 h 1202"/>
              <a:gd name="T12" fmla="*/ 1093 w 1104"/>
              <a:gd name="T13" fmla="*/ 413 h 1202"/>
              <a:gd name="T14" fmla="*/ 1082 w 1104"/>
              <a:gd name="T15" fmla="*/ 474 h 1202"/>
              <a:gd name="T16" fmla="*/ 1067 w 1104"/>
              <a:gd name="T17" fmla="*/ 537 h 1202"/>
              <a:gd name="T18" fmla="*/ 1048 w 1104"/>
              <a:gd name="T19" fmla="*/ 601 h 1202"/>
              <a:gd name="T20" fmla="*/ 1025 w 1104"/>
              <a:gd name="T21" fmla="*/ 664 h 1202"/>
              <a:gd name="T22" fmla="*/ 998 w 1104"/>
              <a:gd name="T23" fmla="*/ 727 h 1202"/>
              <a:gd name="T24" fmla="*/ 964 w 1104"/>
              <a:gd name="T25" fmla="*/ 789 h 1202"/>
              <a:gd name="T26" fmla="*/ 928 w 1104"/>
              <a:gd name="T27" fmla="*/ 849 h 1202"/>
              <a:gd name="T28" fmla="*/ 886 w 1104"/>
              <a:gd name="T29" fmla="*/ 906 h 1202"/>
              <a:gd name="T30" fmla="*/ 839 w 1104"/>
              <a:gd name="T31" fmla="*/ 959 h 1202"/>
              <a:gd name="T32" fmla="*/ 786 w 1104"/>
              <a:gd name="T33" fmla="*/ 1008 h 1202"/>
              <a:gd name="T34" fmla="*/ 728 w 1104"/>
              <a:gd name="T35" fmla="*/ 1053 h 1202"/>
              <a:gd name="T36" fmla="*/ 664 w 1104"/>
              <a:gd name="T37" fmla="*/ 1092 h 1202"/>
              <a:gd name="T38" fmla="*/ 594 w 1104"/>
              <a:gd name="T39" fmla="*/ 1125 h 1202"/>
              <a:gd name="T40" fmla="*/ 557 w 1104"/>
              <a:gd name="T41" fmla="*/ 1138 h 1202"/>
              <a:gd name="T42" fmla="*/ 437 w 1104"/>
              <a:gd name="T43" fmla="*/ 1172 h 1202"/>
              <a:gd name="T44" fmla="*/ 347 w 1104"/>
              <a:gd name="T45" fmla="*/ 1193 h 1202"/>
              <a:gd name="T46" fmla="*/ 291 w 1104"/>
              <a:gd name="T47" fmla="*/ 1201 h 1202"/>
              <a:gd name="T48" fmla="*/ 0 w 1104"/>
              <a:gd name="T49" fmla="*/ 1198 h 1202"/>
              <a:gd name="T50" fmla="*/ 0 w 1104"/>
              <a:gd name="T51" fmla="*/ 729 h 1202"/>
              <a:gd name="T52" fmla="*/ 43 w 1104"/>
              <a:gd name="T53" fmla="*/ 752 h 1202"/>
              <a:gd name="T54" fmla="*/ 90 w 1104"/>
              <a:gd name="T55" fmla="*/ 766 h 1202"/>
              <a:gd name="T56" fmla="*/ 139 w 1104"/>
              <a:gd name="T57" fmla="*/ 776 h 1202"/>
              <a:gd name="T58" fmla="*/ 187 w 1104"/>
              <a:gd name="T59" fmla="*/ 779 h 1202"/>
              <a:gd name="T60" fmla="*/ 207 w 1104"/>
              <a:gd name="T61" fmla="*/ 779 h 1202"/>
              <a:gd name="T62" fmla="*/ 246 w 1104"/>
              <a:gd name="T63" fmla="*/ 774 h 1202"/>
              <a:gd name="T64" fmla="*/ 282 w 1104"/>
              <a:gd name="T65" fmla="*/ 765 h 1202"/>
              <a:gd name="T66" fmla="*/ 317 w 1104"/>
              <a:gd name="T67" fmla="*/ 752 h 1202"/>
              <a:gd name="T68" fmla="*/ 349 w 1104"/>
              <a:gd name="T69" fmla="*/ 736 h 1202"/>
              <a:gd name="T70" fmla="*/ 378 w 1104"/>
              <a:gd name="T71" fmla="*/ 715 h 1202"/>
              <a:gd name="T72" fmla="*/ 406 w 1104"/>
              <a:gd name="T73" fmla="*/ 691 h 1202"/>
              <a:gd name="T74" fmla="*/ 431 w 1104"/>
              <a:gd name="T75" fmla="*/ 665 h 1202"/>
              <a:gd name="T76" fmla="*/ 455 w 1104"/>
              <a:gd name="T77" fmla="*/ 636 h 1202"/>
              <a:gd name="T78" fmla="*/ 475 w 1104"/>
              <a:gd name="T79" fmla="*/ 604 h 1202"/>
              <a:gd name="T80" fmla="*/ 494 w 1104"/>
              <a:gd name="T81" fmla="*/ 568 h 1202"/>
              <a:gd name="T82" fmla="*/ 510 w 1104"/>
              <a:gd name="T83" fmla="*/ 532 h 1202"/>
              <a:gd name="T84" fmla="*/ 530 w 1104"/>
              <a:gd name="T85" fmla="*/ 473 h 1202"/>
              <a:gd name="T86" fmla="*/ 547 w 1104"/>
              <a:gd name="T87" fmla="*/ 389 h 1202"/>
              <a:gd name="T88" fmla="*/ 552 w 1104"/>
              <a:gd name="T89" fmla="*/ 177 h 1202"/>
              <a:gd name="T90" fmla="*/ 547 w 1104"/>
              <a:gd name="T91" fmla="*/ 158 h 1202"/>
              <a:gd name="T92" fmla="*/ 533 w 1104"/>
              <a:gd name="T93" fmla="*/ 89 h 1202"/>
              <a:gd name="T94" fmla="*/ 521 w 1104"/>
              <a:gd name="T95" fmla="*/ 42 h 1202"/>
              <a:gd name="T96" fmla="*/ 507 w 1104"/>
              <a:gd name="T97" fmla="*/ 10 h 1202"/>
              <a:gd name="T98" fmla="*/ 1069 w 1104"/>
              <a:gd name="T99" fmla="*/ 0 h 120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104" h="1202">
                <a:moveTo>
                  <a:pt x="1069" y="0"/>
                </a:moveTo>
                <a:lnTo>
                  <a:pt x="1069" y="0"/>
                </a:lnTo>
                <a:lnTo>
                  <a:pt x="1080" y="64"/>
                </a:lnTo>
                <a:lnTo>
                  <a:pt x="1093" y="133"/>
                </a:lnTo>
                <a:lnTo>
                  <a:pt x="1096" y="169"/>
                </a:lnTo>
                <a:lnTo>
                  <a:pt x="1100" y="205"/>
                </a:lnTo>
                <a:lnTo>
                  <a:pt x="1102" y="239"/>
                </a:lnTo>
                <a:lnTo>
                  <a:pt x="1104" y="271"/>
                </a:lnTo>
                <a:lnTo>
                  <a:pt x="1104" y="298"/>
                </a:lnTo>
                <a:lnTo>
                  <a:pt x="1102" y="325"/>
                </a:lnTo>
                <a:lnTo>
                  <a:pt x="1100" y="354"/>
                </a:lnTo>
                <a:lnTo>
                  <a:pt x="1096" y="383"/>
                </a:lnTo>
                <a:lnTo>
                  <a:pt x="1093" y="413"/>
                </a:lnTo>
                <a:lnTo>
                  <a:pt x="1088" y="444"/>
                </a:lnTo>
                <a:lnTo>
                  <a:pt x="1082" y="474"/>
                </a:lnTo>
                <a:lnTo>
                  <a:pt x="1075" y="505"/>
                </a:lnTo>
                <a:lnTo>
                  <a:pt x="1067" y="537"/>
                </a:lnTo>
                <a:lnTo>
                  <a:pt x="1058" y="569"/>
                </a:lnTo>
                <a:lnTo>
                  <a:pt x="1048" y="601"/>
                </a:lnTo>
                <a:lnTo>
                  <a:pt x="1037" y="632"/>
                </a:lnTo>
                <a:lnTo>
                  <a:pt x="1025" y="664"/>
                </a:lnTo>
                <a:lnTo>
                  <a:pt x="1011" y="696"/>
                </a:lnTo>
                <a:lnTo>
                  <a:pt x="998" y="727"/>
                </a:lnTo>
                <a:lnTo>
                  <a:pt x="982" y="758"/>
                </a:lnTo>
                <a:lnTo>
                  <a:pt x="964" y="789"/>
                </a:lnTo>
                <a:lnTo>
                  <a:pt x="947" y="819"/>
                </a:lnTo>
                <a:lnTo>
                  <a:pt x="928" y="849"/>
                </a:lnTo>
                <a:lnTo>
                  <a:pt x="908" y="877"/>
                </a:lnTo>
                <a:lnTo>
                  <a:pt x="886" y="906"/>
                </a:lnTo>
                <a:lnTo>
                  <a:pt x="862" y="933"/>
                </a:lnTo>
                <a:lnTo>
                  <a:pt x="839" y="959"/>
                </a:lnTo>
                <a:lnTo>
                  <a:pt x="813" y="984"/>
                </a:lnTo>
                <a:lnTo>
                  <a:pt x="786" y="1008"/>
                </a:lnTo>
                <a:lnTo>
                  <a:pt x="758" y="1031"/>
                </a:lnTo>
                <a:lnTo>
                  <a:pt x="728" y="1053"/>
                </a:lnTo>
                <a:lnTo>
                  <a:pt x="696" y="1073"/>
                </a:lnTo>
                <a:lnTo>
                  <a:pt x="664" y="1092"/>
                </a:lnTo>
                <a:lnTo>
                  <a:pt x="629" y="1109"/>
                </a:lnTo>
                <a:lnTo>
                  <a:pt x="594" y="1125"/>
                </a:lnTo>
                <a:lnTo>
                  <a:pt x="557" y="1138"/>
                </a:lnTo>
                <a:lnTo>
                  <a:pt x="516" y="1151"/>
                </a:lnTo>
                <a:lnTo>
                  <a:pt x="437" y="1172"/>
                </a:lnTo>
                <a:lnTo>
                  <a:pt x="392" y="1184"/>
                </a:lnTo>
                <a:lnTo>
                  <a:pt x="347" y="1193"/>
                </a:lnTo>
                <a:lnTo>
                  <a:pt x="307" y="1200"/>
                </a:lnTo>
                <a:lnTo>
                  <a:pt x="291" y="1201"/>
                </a:lnTo>
                <a:lnTo>
                  <a:pt x="276" y="1202"/>
                </a:lnTo>
                <a:lnTo>
                  <a:pt x="0" y="1198"/>
                </a:lnTo>
                <a:lnTo>
                  <a:pt x="0" y="729"/>
                </a:lnTo>
                <a:lnTo>
                  <a:pt x="21" y="742"/>
                </a:lnTo>
                <a:lnTo>
                  <a:pt x="43" y="752"/>
                </a:lnTo>
                <a:lnTo>
                  <a:pt x="67" y="760"/>
                </a:lnTo>
                <a:lnTo>
                  <a:pt x="90" y="766"/>
                </a:lnTo>
                <a:lnTo>
                  <a:pt x="115" y="772"/>
                </a:lnTo>
                <a:lnTo>
                  <a:pt x="139" y="776"/>
                </a:lnTo>
                <a:lnTo>
                  <a:pt x="163" y="777"/>
                </a:lnTo>
                <a:lnTo>
                  <a:pt x="187" y="779"/>
                </a:lnTo>
                <a:lnTo>
                  <a:pt x="207" y="779"/>
                </a:lnTo>
                <a:lnTo>
                  <a:pt x="227" y="776"/>
                </a:lnTo>
                <a:lnTo>
                  <a:pt x="246" y="774"/>
                </a:lnTo>
                <a:lnTo>
                  <a:pt x="265" y="770"/>
                </a:lnTo>
                <a:lnTo>
                  <a:pt x="282" y="765"/>
                </a:lnTo>
                <a:lnTo>
                  <a:pt x="299" y="759"/>
                </a:lnTo>
                <a:lnTo>
                  <a:pt x="317" y="752"/>
                </a:lnTo>
                <a:lnTo>
                  <a:pt x="333" y="744"/>
                </a:lnTo>
                <a:lnTo>
                  <a:pt x="349" y="736"/>
                </a:lnTo>
                <a:lnTo>
                  <a:pt x="363" y="726"/>
                </a:lnTo>
                <a:lnTo>
                  <a:pt x="378" y="715"/>
                </a:lnTo>
                <a:lnTo>
                  <a:pt x="393" y="704"/>
                </a:lnTo>
                <a:lnTo>
                  <a:pt x="406" y="691"/>
                </a:lnTo>
                <a:lnTo>
                  <a:pt x="419" y="679"/>
                </a:lnTo>
                <a:lnTo>
                  <a:pt x="431" y="665"/>
                </a:lnTo>
                <a:lnTo>
                  <a:pt x="443" y="651"/>
                </a:lnTo>
                <a:lnTo>
                  <a:pt x="455" y="636"/>
                </a:lnTo>
                <a:lnTo>
                  <a:pt x="466" y="620"/>
                </a:lnTo>
                <a:lnTo>
                  <a:pt x="475" y="604"/>
                </a:lnTo>
                <a:lnTo>
                  <a:pt x="485" y="586"/>
                </a:lnTo>
                <a:lnTo>
                  <a:pt x="494" y="568"/>
                </a:lnTo>
                <a:lnTo>
                  <a:pt x="503" y="551"/>
                </a:lnTo>
                <a:lnTo>
                  <a:pt x="510" y="532"/>
                </a:lnTo>
                <a:lnTo>
                  <a:pt x="517" y="513"/>
                </a:lnTo>
                <a:lnTo>
                  <a:pt x="530" y="473"/>
                </a:lnTo>
                <a:lnTo>
                  <a:pt x="540" y="431"/>
                </a:lnTo>
                <a:lnTo>
                  <a:pt x="547" y="389"/>
                </a:lnTo>
                <a:lnTo>
                  <a:pt x="552" y="345"/>
                </a:lnTo>
                <a:lnTo>
                  <a:pt x="552" y="177"/>
                </a:lnTo>
                <a:lnTo>
                  <a:pt x="547" y="158"/>
                </a:lnTo>
                <a:lnTo>
                  <a:pt x="542" y="136"/>
                </a:lnTo>
                <a:lnTo>
                  <a:pt x="533" y="89"/>
                </a:lnTo>
                <a:lnTo>
                  <a:pt x="527" y="65"/>
                </a:lnTo>
                <a:lnTo>
                  <a:pt x="521" y="42"/>
                </a:lnTo>
                <a:lnTo>
                  <a:pt x="512" y="20"/>
                </a:lnTo>
                <a:lnTo>
                  <a:pt x="507" y="10"/>
                </a:lnTo>
                <a:lnTo>
                  <a:pt x="503" y="0"/>
                </a:lnTo>
                <a:lnTo>
                  <a:pt x="1069" y="0"/>
                </a:lnTo>
                <a:close/>
              </a:path>
            </a:pathLst>
          </a:custGeom>
          <a:solidFill>
            <a:srgbClr val="A5CC8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035" name="Freeform 7"/>
          <p:cNvSpPr>
            <a:spLocks/>
          </p:cNvSpPr>
          <p:nvPr userDrawn="1"/>
        </p:nvSpPr>
        <p:spPr bwMode="auto">
          <a:xfrm>
            <a:off x="1588" y="1588"/>
            <a:ext cx="3605212" cy="3952875"/>
          </a:xfrm>
          <a:custGeom>
            <a:avLst/>
            <a:gdLst>
              <a:gd name="T0" fmla="*/ 8192 w 8367"/>
              <a:gd name="T1" fmla="*/ 95 h 9176"/>
              <a:gd name="T2" fmla="*/ 8254 w 8367"/>
              <a:gd name="T3" fmla="*/ 441 h 9176"/>
              <a:gd name="T4" fmla="*/ 8318 w 8367"/>
              <a:gd name="T5" fmla="*/ 885 h 9176"/>
              <a:gd name="T6" fmla="*/ 8361 w 8367"/>
              <a:gd name="T7" fmla="*/ 1294 h 9176"/>
              <a:gd name="T8" fmla="*/ 8367 w 8367"/>
              <a:gd name="T9" fmla="*/ 2257 h 9176"/>
              <a:gd name="T10" fmla="*/ 8313 w 8367"/>
              <a:gd name="T11" fmla="*/ 2858 h 9176"/>
              <a:gd name="T12" fmla="*/ 8256 w 8367"/>
              <a:gd name="T13" fmla="*/ 3259 h 9176"/>
              <a:gd name="T14" fmla="*/ 8149 w 8367"/>
              <a:gd name="T15" fmla="*/ 3795 h 9176"/>
              <a:gd name="T16" fmla="*/ 8001 w 8367"/>
              <a:gd name="T17" fmla="*/ 4331 h 9176"/>
              <a:gd name="T18" fmla="*/ 7811 w 8367"/>
              <a:gd name="T19" fmla="*/ 4868 h 9176"/>
              <a:gd name="T20" fmla="*/ 7640 w 8367"/>
              <a:gd name="T21" fmla="*/ 5266 h 9176"/>
              <a:gd name="T22" fmla="*/ 7379 w 8367"/>
              <a:gd name="T23" fmla="*/ 5794 h 9176"/>
              <a:gd name="T24" fmla="*/ 7229 w 8367"/>
              <a:gd name="T25" fmla="*/ 6058 h 9176"/>
              <a:gd name="T26" fmla="*/ 7062 w 8367"/>
              <a:gd name="T27" fmla="*/ 6323 h 9176"/>
              <a:gd name="T28" fmla="*/ 6881 w 8367"/>
              <a:gd name="T29" fmla="*/ 6585 h 9176"/>
              <a:gd name="T30" fmla="*/ 6681 w 8367"/>
              <a:gd name="T31" fmla="*/ 6849 h 9176"/>
              <a:gd name="T32" fmla="*/ 6460 w 8367"/>
              <a:gd name="T33" fmla="*/ 7111 h 9176"/>
              <a:gd name="T34" fmla="*/ 6309 w 8367"/>
              <a:gd name="T35" fmla="*/ 7267 h 9176"/>
              <a:gd name="T36" fmla="*/ 6093 w 8367"/>
              <a:gd name="T37" fmla="*/ 7474 h 9176"/>
              <a:gd name="T38" fmla="*/ 5918 w 8367"/>
              <a:gd name="T39" fmla="*/ 7626 h 9176"/>
              <a:gd name="T40" fmla="*/ 5671 w 8367"/>
              <a:gd name="T41" fmla="*/ 7821 h 9176"/>
              <a:gd name="T42" fmla="*/ 5424 w 8367"/>
              <a:gd name="T43" fmla="*/ 7997 h 9176"/>
              <a:gd name="T44" fmla="*/ 5179 w 8367"/>
              <a:gd name="T45" fmla="*/ 8154 h 9176"/>
              <a:gd name="T46" fmla="*/ 4934 w 8367"/>
              <a:gd name="T47" fmla="*/ 8296 h 9176"/>
              <a:gd name="T48" fmla="*/ 4689 w 8367"/>
              <a:gd name="T49" fmla="*/ 8422 h 9176"/>
              <a:gd name="T50" fmla="*/ 4320 w 8367"/>
              <a:gd name="T51" fmla="*/ 8587 h 9176"/>
              <a:gd name="T52" fmla="*/ 3999 w 8367"/>
              <a:gd name="T53" fmla="*/ 8710 h 9176"/>
              <a:gd name="T54" fmla="*/ 3692 w 8367"/>
              <a:gd name="T55" fmla="*/ 8812 h 9176"/>
              <a:gd name="T56" fmla="*/ 3386 w 8367"/>
              <a:gd name="T57" fmla="*/ 8899 h 9176"/>
              <a:gd name="T58" fmla="*/ 3079 w 8367"/>
              <a:gd name="T59" fmla="*/ 8972 h 9176"/>
              <a:gd name="T60" fmla="*/ 2696 w 8367"/>
              <a:gd name="T61" fmla="*/ 9046 h 9176"/>
              <a:gd name="T62" fmla="*/ 2082 w 8367"/>
              <a:gd name="T63" fmla="*/ 9129 h 9176"/>
              <a:gd name="T64" fmla="*/ 1395 w 8367"/>
              <a:gd name="T65" fmla="*/ 9176 h 9176"/>
              <a:gd name="T66" fmla="*/ 0 w 8367"/>
              <a:gd name="T67" fmla="*/ 5613 h 9176"/>
              <a:gd name="T68" fmla="*/ 223 w 8367"/>
              <a:gd name="T69" fmla="*/ 5694 h 9176"/>
              <a:gd name="T70" fmla="*/ 522 w 8367"/>
              <a:gd name="T71" fmla="*/ 5781 h 9176"/>
              <a:gd name="T72" fmla="*/ 821 w 8367"/>
              <a:gd name="T73" fmla="*/ 5837 h 9176"/>
              <a:gd name="T74" fmla="*/ 1119 w 8367"/>
              <a:gd name="T75" fmla="*/ 5863 h 9176"/>
              <a:gd name="T76" fmla="*/ 1294 w 8367"/>
              <a:gd name="T77" fmla="*/ 5862 h 9176"/>
              <a:gd name="T78" fmla="*/ 1496 w 8367"/>
              <a:gd name="T79" fmla="*/ 5846 h 9176"/>
              <a:gd name="T80" fmla="*/ 1697 w 8367"/>
              <a:gd name="T81" fmla="*/ 5814 h 9176"/>
              <a:gd name="T82" fmla="*/ 1895 w 8367"/>
              <a:gd name="T83" fmla="*/ 5765 h 9176"/>
              <a:gd name="T84" fmla="*/ 2091 w 8367"/>
              <a:gd name="T85" fmla="*/ 5699 h 9176"/>
              <a:gd name="T86" fmla="*/ 2282 w 8367"/>
              <a:gd name="T87" fmla="*/ 5617 h 9176"/>
              <a:gd name="T88" fmla="*/ 2468 w 8367"/>
              <a:gd name="T89" fmla="*/ 5517 h 9176"/>
              <a:gd name="T90" fmla="*/ 2648 w 8367"/>
              <a:gd name="T91" fmla="*/ 5401 h 9176"/>
              <a:gd name="T92" fmla="*/ 2821 w 8367"/>
              <a:gd name="T93" fmla="*/ 5268 h 9176"/>
              <a:gd name="T94" fmla="*/ 2986 w 8367"/>
              <a:gd name="T95" fmla="*/ 5118 h 9176"/>
              <a:gd name="T96" fmla="*/ 3143 w 8367"/>
              <a:gd name="T97" fmla="*/ 4949 h 9176"/>
              <a:gd name="T98" fmla="*/ 3289 w 8367"/>
              <a:gd name="T99" fmla="*/ 4764 h 9176"/>
              <a:gd name="T100" fmla="*/ 3425 w 8367"/>
              <a:gd name="T101" fmla="*/ 4561 h 9176"/>
              <a:gd name="T102" fmla="*/ 3551 w 8367"/>
              <a:gd name="T103" fmla="*/ 4340 h 9176"/>
              <a:gd name="T104" fmla="*/ 3661 w 8367"/>
              <a:gd name="T105" fmla="*/ 4103 h 9176"/>
              <a:gd name="T106" fmla="*/ 3760 w 8367"/>
              <a:gd name="T107" fmla="*/ 3846 h 9176"/>
              <a:gd name="T108" fmla="*/ 3830 w 8367"/>
              <a:gd name="T109" fmla="*/ 3623 h 9176"/>
              <a:gd name="T110" fmla="*/ 3923 w 8367"/>
              <a:gd name="T111" fmla="*/ 3261 h 9176"/>
              <a:gd name="T112" fmla="*/ 3977 w 8367"/>
              <a:gd name="T113" fmla="*/ 2996 h 9176"/>
              <a:gd name="T114" fmla="*/ 4020 w 8367"/>
              <a:gd name="T115" fmla="*/ 2702 h 9176"/>
              <a:gd name="T116" fmla="*/ 4070 w 8367"/>
              <a:gd name="T117" fmla="*/ 2213 h 9176"/>
              <a:gd name="T118" fmla="*/ 4038 w 8367"/>
              <a:gd name="T119" fmla="*/ 1018 h 9176"/>
              <a:gd name="T120" fmla="*/ 3994 w 8367"/>
              <a:gd name="T121" fmla="*/ 678 h 9176"/>
              <a:gd name="T122" fmla="*/ 3925 w 8367"/>
              <a:gd name="T123" fmla="*/ 338 h 9176"/>
              <a:gd name="T124" fmla="*/ 3824 w 8367"/>
              <a:gd name="T125" fmla="*/ 0 h 917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8367" h="9176">
                <a:moveTo>
                  <a:pt x="8170" y="0"/>
                </a:moveTo>
                <a:lnTo>
                  <a:pt x="8170" y="0"/>
                </a:lnTo>
                <a:lnTo>
                  <a:pt x="8180" y="40"/>
                </a:lnTo>
                <a:lnTo>
                  <a:pt x="8192" y="95"/>
                </a:lnTo>
                <a:lnTo>
                  <a:pt x="8207" y="166"/>
                </a:lnTo>
                <a:lnTo>
                  <a:pt x="8222" y="248"/>
                </a:lnTo>
                <a:lnTo>
                  <a:pt x="8238" y="340"/>
                </a:lnTo>
                <a:lnTo>
                  <a:pt x="8254" y="441"/>
                </a:lnTo>
                <a:lnTo>
                  <a:pt x="8271" y="549"/>
                </a:lnTo>
                <a:lnTo>
                  <a:pt x="8287" y="660"/>
                </a:lnTo>
                <a:lnTo>
                  <a:pt x="8303" y="773"/>
                </a:lnTo>
                <a:lnTo>
                  <a:pt x="8318" y="885"/>
                </a:lnTo>
                <a:lnTo>
                  <a:pt x="8331" y="996"/>
                </a:lnTo>
                <a:lnTo>
                  <a:pt x="8344" y="1102"/>
                </a:lnTo>
                <a:lnTo>
                  <a:pt x="8353" y="1203"/>
                </a:lnTo>
                <a:lnTo>
                  <a:pt x="8361" y="1294"/>
                </a:lnTo>
                <a:lnTo>
                  <a:pt x="8366" y="1375"/>
                </a:lnTo>
                <a:lnTo>
                  <a:pt x="8367" y="1411"/>
                </a:lnTo>
                <a:lnTo>
                  <a:pt x="8367" y="1444"/>
                </a:lnTo>
                <a:lnTo>
                  <a:pt x="8367" y="2257"/>
                </a:lnTo>
                <a:lnTo>
                  <a:pt x="8355" y="2409"/>
                </a:lnTo>
                <a:lnTo>
                  <a:pt x="8342" y="2559"/>
                </a:lnTo>
                <a:lnTo>
                  <a:pt x="8313" y="2858"/>
                </a:lnTo>
                <a:lnTo>
                  <a:pt x="8296" y="2992"/>
                </a:lnTo>
                <a:lnTo>
                  <a:pt x="8277" y="3125"/>
                </a:lnTo>
                <a:lnTo>
                  <a:pt x="8256" y="3259"/>
                </a:lnTo>
                <a:lnTo>
                  <a:pt x="8233" y="3392"/>
                </a:lnTo>
                <a:lnTo>
                  <a:pt x="8207" y="3526"/>
                </a:lnTo>
                <a:lnTo>
                  <a:pt x="8179" y="3660"/>
                </a:lnTo>
                <a:lnTo>
                  <a:pt x="8149" y="3795"/>
                </a:lnTo>
                <a:lnTo>
                  <a:pt x="8116" y="3928"/>
                </a:lnTo>
                <a:lnTo>
                  <a:pt x="8080" y="4062"/>
                </a:lnTo>
                <a:lnTo>
                  <a:pt x="8042" y="4196"/>
                </a:lnTo>
                <a:lnTo>
                  <a:pt x="8001" y="4331"/>
                </a:lnTo>
                <a:lnTo>
                  <a:pt x="7958" y="4465"/>
                </a:lnTo>
                <a:lnTo>
                  <a:pt x="7911" y="4599"/>
                </a:lnTo>
                <a:lnTo>
                  <a:pt x="7863" y="4733"/>
                </a:lnTo>
                <a:lnTo>
                  <a:pt x="7811" y="4868"/>
                </a:lnTo>
                <a:lnTo>
                  <a:pt x="7756" y="5002"/>
                </a:lnTo>
                <a:lnTo>
                  <a:pt x="7699" y="5134"/>
                </a:lnTo>
                <a:lnTo>
                  <a:pt x="7640" y="5266"/>
                </a:lnTo>
                <a:lnTo>
                  <a:pt x="7580" y="5399"/>
                </a:lnTo>
                <a:lnTo>
                  <a:pt x="7516" y="5530"/>
                </a:lnTo>
                <a:lnTo>
                  <a:pt x="7448" y="5662"/>
                </a:lnTo>
                <a:lnTo>
                  <a:pt x="7379" y="5794"/>
                </a:lnTo>
                <a:lnTo>
                  <a:pt x="7342" y="5861"/>
                </a:lnTo>
                <a:lnTo>
                  <a:pt x="7305" y="5926"/>
                </a:lnTo>
                <a:lnTo>
                  <a:pt x="7267" y="5992"/>
                </a:lnTo>
                <a:lnTo>
                  <a:pt x="7229" y="6058"/>
                </a:lnTo>
                <a:lnTo>
                  <a:pt x="7188" y="6124"/>
                </a:lnTo>
                <a:lnTo>
                  <a:pt x="7147" y="6191"/>
                </a:lnTo>
                <a:lnTo>
                  <a:pt x="7106" y="6256"/>
                </a:lnTo>
                <a:lnTo>
                  <a:pt x="7062" y="6323"/>
                </a:lnTo>
                <a:lnTo>
                  <a:pt x="7019" y="6388"/>
                </a:lnTo>
                <a:lnTo>
                  <a:pt x="6974" y="6453"/>
                </a:lnTo>
                <a:lnTo>
                  <a:pt x="6928" y="6520"/>
                </a:lnTo>
                <a:lnTo>
                  <a:pt x="6881" y="6585"/>
                </a:lnTo>
                <a:lnTo>
                  <a:pt x="6832" y="6652"/>
                </a:lnTo>
                <a:lnTo>
                  <a:pt x="6783" y="6717"/>
                </a:lnTo>
                <a:lnTo>
                  <a:pt x="6732" y="6782"/>
                </a:lnTo>
                <a:lnTo>
                  <a:pt x="6681" y="6849"/>
                </a:lnTo>
                <a:lnTo>
                  <a:pt x="6628" y="6914"/>
                </a:lnTo>
                <a:lnTo>
                  <a:pt x="6573" y="6979"/>
                </a:lnTo>
                <a:lnTo>
                  <a:pt x="6517" y="7046"/>
                </a:lnTo>
                <a:lnTo>
                  <a:pt x="6460" y="7111"/>
                </a:lnTo>
                <a:lnTo>
                  <a:pt x="6412" y="7162"/>
                </a:lnTo>
                <a:lnTo>
                  <a:pt x="6362" y="7214"/>
                </a:lnTo>
                <a:lnTo>
                  <a:pt x="6309" y="7267"/>
                </a:lnTo>
                <a:lnTo>
                  <a:pt x="6254" y="7320"/>
                </a:lnTo>
                <a:lnTo>
                  <a:pt x="6200" y="7373"/>
                </a:lnTo>
                <a:lnTo>
                  <a:pt x="6146" y="7425"/>
                </a:lnTo>
                <a:lnTo>
                  <a:pt x="6093" y="7474"/>
                </a:lnTo>
                <a:lnTo>
                  <a:pt x="6041" y="7520"/>
                </a:lnTo>
                <a:lnTo>
                  <a:pt x="5980" y="7573"/>
                </a:lnTo>
                <a:lnTo>
                  <a:pt x="5918" y="7626"/>
                </a:lnTo>
                <a:lnTo>
                  <a:pt x="5855" y="7676"/>
                </a:lnTo>
                <a:lnTo>
                  <a:pt x="5794" y="7726"/>
                </a:lnTo>
                <a:lnTo>
                  <a:pt x="5732" y="7774"/>
                </a:lnTo>
                <a:lnTo>
                  <a:pt x="5671" y="7821"/>
                </a:lnTo>
                <a:lnTo>
                  <a:pt x="5609" y="7866"/>
                </a:lnTo>
                <a:lnTo>
                  <a:pt x="5547" y="7911"/>
                </a:lnTo>
                <a:lnTo>
                  <a:pt x="5486" y="7955"/>
                </a:lnTo>
                <a:lnTo>
                  <a:pt x="5424" y="7997"/>
                </a:lnTo>
                <a:lnTo>
                  <a:pt x="5364" y="8037"/>
                </a:lnTo>
                <a:lnTo>
                  <a:pt x="5302" y="8078"/>
                </a:lnTo>
                <a:lnTo>
                  <a:pt x="5241" y="8116"/>
                </a:lnTo>
                <a:lnTo>
                  <a:pt x="5179" y="8154"/>
                </a:lnTo>
                <a:lnTo>
                  <a:pt x="5117" y="8191"/>
                </a:lnTo>
                <a:lnTo>
                  <a:pt x="5057" y="8227"/>
                </a:lnTo>
                <a:lnTo>
                  <a:pt x="4996" y="8262"/>
                </a:lnTo>
                <a:lnTo>
                  <a:pt x="4934" y="8296"/>
                </a:lnTo>
                <a:lnTo>
                  <a:pt x="4872" y="8329"/>
                </a:lnTo>
                <a:lnTo>
                  <a:pt x="4811" y="8361"/>
                </a:lnTo>
                <a:lnTo>
                  <a:pt x="4750" y="8392"/>
                </a:lnTo>
                <a:lnTo>
                  <a:pt x="4689" y="8422"/>
                </a:lnTo>
                <a:lnTo>
                  <a:pt x="4627" y="8451"/>
                </a:lnTo>
                <a:lnTo>
                  <a:pt x="4566" y="8481"/>
                </a:lnTo>
                <a:lnTo>
                  <a:pt x="4444" y="8535"/>
                </a:lnTo>
                <a:lnTo>
                  <a:pt x="4320" y="8587"/>
                </a:lnTo>
                <a:lnTo>
                  <a:pt x="4199" y="8636"/>
                </a:lnTo>
                <a:lnTo>
                  <a:pt x="4075" y="8683"/>
                </a:lnTo>
                <a:lnTo>
                  <a:pt x="3999" y="8710"/>
                </a:lnTo>
                <a:lnTo>
                  <a:pt x="3923" y="8737"/>
                </a:lnTo>
                <a:lnTo>
                  <a:pt x="3845" y="8763"/>
                </a:lnTo>
                <a:lnTo>
                  <a:pt x="3769" y="8788"/>
                </a:lnTo>
                <a:lnTo>
                  <a:pt x="3692" y="8812"/>
                </a:lnTo>
                <a:lnTo>
                  <a:pt x="3616" y="8834"/>
                </a:lnTo>
                <a:lnTo>
                  <a:pt x="3538" y="8857"/>
                </a:lnTo>
                <a:lnTo>
                  <a:pt x="3462" y="8879"/>
                </a:lnTo>
                <a:lnTo>
                  <a:pt x="3386" y="8899"/>
                </a:lnTo>
                <a:lnTo>
                  <a:pt x="3309" y="8918"/>
                </a:lnTo>
                <a:lnTo>
                  <a:pt x="3232" y="8937"/>
                </a:lnTo>
                <a:lnTo>
                  <a:pt x="3155" y="8955"/>
                </a:lnTo>
                <a:lnTo>
                  <a:pt x="3079" y="8972"/>
                </a:lnTo>
                <a:lnTo>
                  <a:pt x="3002" y="8988"/>
                </a:lnTo>
                <a:lnTo>
                  <a:pt x="2925" y="9003"/>
                </a:lnTo>
                <a:lnTo>
                  <a:pt x="2848" y="9018"/>
                </a:lnTo>
                <a:lnTo>
                  <a:pt x="2696" y="9046"/>
                </a:lnTo>
                <a:lnTo>
                  <a:pt x="2542" y="9071"/>
                </a:lnTo>
                <a:lnTo>
                  <a:pt x="2389" y="9093"/>
                </a:lnTo>
                <a:lnTo>
                  <a:pt x="2235" y="9112"/>
                </a:lnTo>
                <a:lnTo>
                  <a:pt x="2082" y="9129"/>
                </a:lnTo>
                <a:lnTo>
                  <a:pt x="1928" y="9144"/>
                </a:lnTo>
                <a:lnTo>
                  <a:pt x="1776" y="9156"/>
                </a:lnTo>
                <a:lnTo>
                  <a:pt x="1622" y="9166"/>
                </a:lnTo>
                <a:lnTo>
                  <a:pt x="1395" y="9176"/>
                </a:lnTo>
                <a:lnTo>
                  <a:pt x="705" y="9176"/>
                </a:lnTo>
                <a:lnTo>
                  <a:pt x="464" y="9166"/>
                </a:lnTo>
                <a:lnTo>
                  <a:pt x="0" y="9131"/>
                </a:lnTo>
                <a:lnTo>
                  <a:pt x="0" y="5613"/>
                </a:lnTo>
                <a:lnTo>
                  <a:pt x="74" y="5641"/>
                </a:lnTo>
                <a:lnTo>
                  <a:pt x="148" y="5670"/>
                </a:lnTo>
                <a:lnTo>
                  <a:pt x="223" y="5694"/>
                </a:lnTo>
                <a:lnTo>
                  <a:pt x="297" y="5719"/>
                </a:lnTo>
                <a:lnTo>
                  <a:pt x="372" y="5741"/>
                </a:lnTo>
                <a:lnTo>
                  <a:pt x="448" y="5762"/>
                </a:lnTo>
                <a:lnTo>
                  <a:pt x="522" y="5781"/>
                </a:lnTo>
                <a:lnTo>
                  <a:pt x="597" y="5798"/>
                </a:lnTo>
                <a:lnTo>
                  <a:pt x="672" y="5813"/>
                </a:lnTo>
                <a:lnTo>
                  <a:pt x="746" y="5826"/>
                </a:lnTo>
                <a:lnTo>
                  <a:pt x="821" y="5837"/>
                </a:lnTo>
                <a:lnTo>
                  <a:pt x="896" y="5847"/>
                </a:lnTo>
                <a:lnTo>
                  <a:pt x="970" y="5854"/>
                </a:lnTo>
                <a:lnTo>
                  <a:pt x="1045" y="5859"/>
                </a:lnTo>
                <a:lnTo>
                  <a:pt x="1119" y="5863"/>
                </a:lnTo>
                <a:lnTo>
                  <a:pt x="1193" y="5864"/>
                </a:lnTo>
                <a:lnTo>
                  <a:pt x="1243" y="5864"/>
                </a:lnTo>
                <a:lnTo>
                  <a:pt x="1294" y="5862"/>
                </a:lnTo>
                <a:lnTo>
                  <a:pt x="1344" y="5859"/>
                </a:lnTo>
                <a:lnTo>
                  <a:pt x="1395" y="5856"/>
                </a:lnTo>
                <a:lnTo>
                  <a:pt x="1445" y="5852"/>
                </a:lnTo>
                <a:lnTo>
                  <a:pt x="1496" y="5846"/>
                </a:lnTo>
                <a:lnTo>
                  <a:pt x="1546" y="5840"/>
                </a:lnTo>
                <a:lnTo>
                  <a:pt x="1597" y="5832"/>
                </a:lnTo>
                <a:lnTo>
                  <a:pt x="1646" y="5824"/>
                </a:lnTo>
                <a:lnTo>
                  <a:pt x="1697" y="5814"/>
                </a:lnTo>
                <a:lnTo>
                  <a:pt x="1746" y="5803"/>
                </a:lnTo>
                <a:lnTo>
                  <a:pt x="1796" y="5790"/>
                </a:lnTo>
                <a:lnTo>
                  <a:pt x="1846" y="5778"/>
                </a:lnTo>
                <a:lnTo>
                  <a:pt x="1895" y="5765"/>
                </a:lnTo>
                <a:lnTo>
                  <a:pt x="1944" y="5750"/>
                </a:lnTo>
                <a:lnTo>
                  <a:pt x="1994" y="5734"/>
                </a:lnTo>
                <a:lnTo>
                  <a:pt x="2042" y="5716"/>
                </a:lnTo>
                <a:lnTo>
                  <a:pt x="2091" y="5699"/>
                </a:lnTo>
                <a:lnTo>
                  <a:pt x="2139" y="5680"/>
                </a:lnTo>
                <a:lnTo>
                  <a:pt x="2187" y="5660"/>
                </a:lnTo>
                <a:lnTo>
                  <a:pt x="2234" y="5639"/>
                </a:lnTo>
                <a:lnTo>
                  <a:pt x="2282" y="5617"/>
                </a:lnTo>
                <a:lnTo>
                  <a:pt x="2329" y="5593"/>
                </a:lnTo>
                <a:lnTo>
                  <a:pt x="2375" y="5569"/>
                </a:lnTo>
                <a:lnTo>
                  <a:pt x="2421" y="5544"/>
                </a:lnTo>
                <a:lnTo>
                  <a:pt x="2468" y="5517"/>
                </a:lnTo>
                <a:lnTo>
                  <a:pt x="2513" y="5490"/>
                </a:lnTo>
                <a:lnTo>
                  <a:pt x="2559" y="5461"/>
                </a:lnTo>
                <a:lnTo>
                  <a:pt x="2603" y="5432"/>
                </a:lnTo>
                <a:lnTo>
                  <a:pt x="2648" y="5401"/>
                </a:lnTo>
                <a:lnTo>
                  <a:pt x="2692" y="5369"/>
                </a:lnTo>
                <a:lnTo>
                  <a:pt x="2735" y="5336"/>
                </a:lnTo>
                <a:lnTo>
                  <a:pt x="2778" y="5303"/>
                </a:lnTo>
                <a:lnTo>
                  <a:pt x="2821" y="5268"/>
                </a:lnTo>
                <a:lnTo>
                  <a:pt x="2863" y="5231"/>
                </a:lnTo>
                <a:lnTo>
                  <a:pt x="2904" y="5194"/>
                </a:lnTo>
                <a:lnTo>
                  <a:pt x="2946" y="5156"/>
                </a:lnTo>
                <a:lnTo>
                  <a:pt x="2986" y="5118"/>
                </a:lnTo>
                <a:lnTo>
                  <a:pt x="3026" y="5077"/>
                </a:lnTo>
                <a:lnTo>
                  <a:pt x="3065" y="5035"/>
                </a:lnTo>
                <a:lnTo>
                  <a:pt x="3105" y="4993"/>
                </a:lnTo>
                <a:lnTo>
                  <a:pt x="3143" y="4949"/>
                </a:lnTo>
                <a:lnTo>
                  <a:pt x="3180" y="4905"/>
                </a:lnTo>
                <a:lnTo>
                  <a:pt x="3217" y="4859"/>
                </a:lnTo>
                <a:lnTo>
                  <a:pt x="3254" y="4812"/>
                </a:lnTo>
                <a:lnTo>
                  <a:pt x="3289" y="4764"/>
                </a:lnTo>
                <a:lnTo>
                  <a:pt x="3324" y="4715"/>
                </a:lnTo>
                <a:lnTo>
                  <a:pt x="3358" y="4664"/>
                </a:lnTo>
                <a:lnTo>
                  <a:pt x="3393" y="4614"/>
                </a:lnTo>
                <a:lnTo>
                  <a:pt x="3425" y="4561"/>
                </a:lnTo>
                <a:lnTo>
                  <a:pt x="3458" y="4508"/>
                </a:lnTo>
                <a:lnTo>
                  <a:pt x="3489" y="4453"/>
                </a:lnTo>
                <a:lnTo>
                  <a:pt x="3520" y="4397"/>
                </a:lnTo>
                <a:lnTo>
                  <a:pt x="3551" y="4340"/>
                </a:lnTo>
                <a:lnTo>
                  <a:pt x="3579" y="4283"/>
                </a:lnTo>
                <a:lnTo>
                  <a:pt x="3607" y="4223"/>
                </a:lnTo>
                <a:lnTo>
                  <a:pt x="3636" y="4163"/>
                </a:lnTo>
                <a:lnTo>
                  <a:pt x="3661" y="4103"/>
                </a:lnTo>
                <a:lnTo>
                  <a:pt x="3687" y="4040"/>
                </a:lnTo>
                <a:lnTo>
                  <a:pt x="3713" y="3976"/>
                </a:lnTo>
                <a:lnTo>
                  <a:pt x="3737" y="3912"/>
                </a:lnTo>
                <a:lnTo>
                  <a:pt x="3760" y="3846"/>
                </a:lnTo>
                <a:lnTo>
                  <a:pt x="3783" y="3779"/>
                </a:lnTo>
                <a:lnTo>
                  <a:pt x="3804" y="3711"/>
                </a:lnTo>
                <a:lnTo>
                  <a:pt x="3830" y="3623"/>
                </a:lnTo>
                <a:lnTo>
                  <a:pt x="3855" y="3534"/>
                </a:lnTo>
                <a:lnTo>
                  <a:pt x="3878" y="3442"/>
                </a:lnTo>
                <a:lnTo>
                  <a:pt x="3902" y="3351"/>
                </a:lnTo>
                <a:lnTo>
                  <a:pt x="3923" y="3261"/>
                </a:lnTo>
                <a:lnTo>
                  <a:pt x="3944" y="3171"/>
                </a:lnTo>
                <a:lnTo>
                  <a:pt x="3961" y="3083"/>
                </a:lnTo>
                <a:lnTo>
                  <a:pt x="3977" y="2996"/>
                </a:lnTo>
                <a:lnTo>
                  <a:pt x="3985" y="2947"/>
                </a:lnTo>
                <a:lnTo>
                  <a:pt x="3994" y="2898"/>
                </a:lnTo>
                <a:lnTo>
                  <a:pt x="4008" y="2801"/>
                </a:lnTo>
                <a:lnTo>
                  <a:pt x="4020" y="2702"/>
                </a:lnTo>
                <a:lnTo>
                  <a:pt x="4031" y="2605"/>
                </a:lnTo>
                <a:lnTo>
                  <a:pt x="4051" y="2409"/>
                </a:lnTo>
                <a:lnTo>
                  <a:pt x="4059" y="2310"/>
                </a:lnTo>
                <a:lnTo>
                  <a:pt x="4070" y="2213"/>
                </a:lnTo>
                <a:lnTo>
                  <a:pt x="4070" y="1356"/>
                </a:lnTo>
                <a:lnTo>
                  <a:pt x="4056" y="1187"/>
                </a:lnTo>
                <a:lnTo>
                  <a:pt x="4038" y="1018"/>
                </a:lnTo>
                <a:lnTo>
                  <a:pt x="4029" y="933"/>
                </a:lnTo>
                <a:lnTo>
                  <a:pt x="4017" y="848"/>
                </a:lnTo>
                <a:lnTo>
                  <a:pt x="4006" y="763"/>
                </a:lnTo>
                <a:lnTo>
                  <a:pt x="3994" y="678"/>
                </a:lnTo>
                <a:lnTo>
                  <a:pt x="3979" y="593"/>
                </a:lnTo>
                <a:lnTo>
                  <a:pt x="3963" y="508"/>
                </a:lnTo>
                <a:lnTo>
                  <a:pt x="3945" y="423"/>
                </a:lnTo>
                <a:lnTo>
                  <a:pt x="3925" y="338"/>
                </a:lnTo>
                <a:lnTo>
                  <a:pt x="3904" y="253"/>
                </a:lnTo>
                <a:lnTo>
                  <a:pt x="3879" y="169"/>
                </a:lnTo>
                <a:lnTo>
                  <a:pt x="3854" y="84"/>
                </a:lnTo>
                <a:lnTo>
                  <a:pt x="3824" y="0"/>
                </a:lnTo>
                <a:lnTo>
                  <a:pt x="8170" y="0"/>
                </a:lnTo>
                <a:close/>
              </a:path>
            </a:pathLst>
          </a:custGeom>
          <a:solidFill>
            <a:srgbClr val="50A12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1036" name="Obrázek 2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8913" y="6188075"/>
            <a:ext cx="25923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 userDrawn="1">
            <p:ph type="title"/>
          </p:nvPr>
        </p:nvSpPr>
        <p:spPr bwMode="auto">
          <a:xfrm>
            <a:off x="827088" y="115888"/>
            <a:ext cx="72739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 userDrawn="1">
            <p:ph type="body" idx="1"/>
          </p:nvPr>
        </p:nvSpPr>
        <p:spPr bwMode="auto">
          <a:xfrm>
            <a:off x="827088" y="1600200"/>
            <a:ext cx="7993062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7425" y="6259513"/>
            <a:ext cx="428625" cy="360362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5A12A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B29322D1-EDA1-4475-B279-A7AEABD5AB9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cxnSp>
        <p:nvCxnSpPr>
          <p:cNvPr id="26" name="Přímá spojnice 25"/>
          <p:cNvCxnSpPr/>
          <p:nvPr userDrawn="1"/>
        </p:nvCxnSpPr>
        <p:spPr>
          <a:xfrm>
            <a:off x="9039225" y="6265863"/>
            <a:ext cx="0" cy="354012"/>
          </a:xfrm>
          <a:prstGeom prst="line">
            <a:avLst/>
          </a:prstGeom>
          <a:ln w="25400">
            <a:solidFill>
              <a:srgbClr val="45A1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 userDrawn="1"/>
        </p:nvCxnSpPr>
        <p:spPr>
          <a:xfrm>
            <a:off x="8621713" y="6265863"/>
            <a:ext cx="0" cy="354012"/>
          </a:xfrm>
          <a:prstGeom prst="line">
            <a:avLst/>
          </a:prstGeom>
          <a:ln w="25400">
            <a:solidFill>
              <a:srgbClr val="45A1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5" name="Skupina 3"/>
          <p:cNvGrpSpPr>
            <a:grpSpLocks/>
          </p:cNvGrpSpPr>
          <p:nvPr userDrawn="1"/>
        </p:nvGrpSpPr>
        <p:grpSpPr bwMode="auto">
          <a:xfrm>
            <a:off x="8158163" y="422275"/>
            <a:ext cx="717550" cy="592138"/>
            <a:chOff x="8158163" y="23813"/>
            <a:chExt cx="717550" cy="592138"/>
          </a:xfrm>
        </p:grpSpPr>
        <p:sp>
          <p:nvSpPr>
            <p:cNvPr id="2058" name="Rectangle 6"/>
            <p:cNvSpPr>
              <a:spLocks noChangeArrowheads="1"/>
            </p:cNvSpPr>
            <p:nvPr userDrawn="1"/>
          </p:nvSpPr>
          <p:spPr bwMode="auto">
            <a:xfrm>
              <a:off x="8158163" y="23813"/>
              <a:ext cx="592137" cy="592138"/>
            </a:xfrm>
            <a:prstGeom prst="rect">
              <a:avLst/>
            </a:prstGeom>
            <a:solidFill>
              <a:srgbClr val="50A12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>
                <a:latin typeface="Calibri" pitchFamily="34" charset="0"/>
              </a:endParaRPr>
            </a:p>
          </p:txBody>
        </p:sp>
        <p:sp>
          <p:nvSpPr>
            <p:cNvPr id="2059" name="Freeform 8"/>
            <p:cNvSpPr>
              <a:spLocks/>
            </p:cNvSpPr>
            <p:nvPr userDrawn="1"/>
          </p:nvSpPr>
          <p:spPr bwMode="auto">
            <a:xfrm>
              <a:off x="8158163" y="23813"/>
              <a:ext cx="269875" cy="293688"/>
            </a:xfrm>
            <a:custGeom>
              <a:avLst/>
              <a:gdLst>
                <a:gd name="T0" fmla="*/ 164 w 170"/>
                <a:gd name="T1" fmla="*/ 0 h 185"/>
                <a:gd name="T2" fmla="*/ 164 w 170"/>
                <a:gd name="T3" fmla="*/ 0 h 185"/>
                <a:gd name="T4" fmla="*/ 168 w 170"/>
                <a:gd name="T5" fmla="*/ 24 h 185"/>
                <a:gd name="T6" fmla="*/ 170 w 170"/>
                <a:gd name="T7" fmla="*/ 41 h 185"/>
                <a:gd name="T8" fmla="*/ 170 w 170"/>
                <a:gd name="T9" fmla="*/ 41 h 185"/>
                <a:gd name="T10" fmla="*/ 168 w 170"/>
                <a:gd name="T11" fmla="*/ 57 h 185"/>
                <a:gd name="T12" fmla="*/ 164 w 170"/>
                <a:gd name="T13" fmla="*/ 76 h 185"/>
                <a:gd name="T14" fmla="*/ 161 w 170"/>
                <a:gd name="T15" fmla="*/ 93 h 185"/>
                <a:gd name="T16" fmla="*/ 156 w 170"/>
                <a:gd name="T17" fmla="*/ 108 h 185"/>
                <a:gd name="T18" fmla="*/ 156 w 170"/>
                <a:gd name="T19" fmla="*/ 108 h 185"/>
                <a:gd name="T20" fmla="*/ 142 w 170"/>
                <a:gd name="T21" fmla="*/ 129 h 185"/>
                <a:gd name="T22" fmla="*/ 128 w 170"/>
                <a:gd name="T23" fmla="*/ 147 h 185"/>
                <a:gd name="T24" fmla="*/ 111 w 170"/>
                <a:gd name="T25" fmla="*/ 159 h 185"/>
                <a:gd name="T26" fmla="*/ 96 w 170"/>
                <a:gd name="T27" fmla="*/ 170 h 185"/>
                <a:gd name="T28" fmla="*/ 77 w 170"/>
                <a:gd name="T29" fmla="*/ 177 h 185"/>
                <a:gd name="T30" fmla="*/ 60 w 170"/>
                <a:gd name="T31" fmla="*/ 182 h 185"/>
                <a:gd name="T32" fmla="*/ 43 w 170"/>
                <a:gd name="T33" fmla="*/ 183 h 185"/>
                <a:gd name="T34" fmla="*/ 26 w 170"/>
                <a:gd name="T35" fmla="*/ 185 h 185"/>
                <a:gd name="T36" fmla="*/ 26 w 170"/>
                <a:gd name="T37" fmla="*/ 185 h 185"/>
                <a:gd name="T38" fmla="*/ 14 w 170"/>
                <a:gd name="T39" fmla="*/ 185 h 185"/>
                <a:gd name="T40" fmla="*/ 0 w 170"/>
                <a:gd name="T41" fmla="*/ 183 h 185"/>
                <a:gd name="T42" fmla="*/ 0 w 170"/>
                <a:gd name="T43" fmla="*/ 113 h 185"/>
                <a:gd name="T44" fmla="*/ 0 w 170"/>
                <a:gd name="T45" fmla="*/ 113 h 185"/>
                <a:gd name="T46" fmla="*/ 16 w 170"/>
                <a:gd name="T47" fmla="*/ 117 h 185"/>
                <a:gd name="T48" fmla="*/ 29 w 170"/>
                <a:gd name="T49" fmla="*/ 118 h 185"/>
                <a:gd name="T50" fmla="*/ 29 w 170"/>
                <a:gd name="T51" fmla="*/ 118 h 185"/>
                <a:gd name="T52" fmla="*/ 40 w 170"/>
                <a:gd name="T53" fmla="*/ 118 h 185"/>
                <a:gd name="T54" fmla="*/ 48 w 170"/>
                <a:gd name="T55" fmla="*/ 115 h 185"/>
                <a:gd name="T56" fmla="*/ 57 w 170"/>
                <a:gd name="T57" fmla="*/ 110 h 185"/>
                <a:gd name="T58" fmla="*/ 65 w 170"/>
                <a:gd name="T59" fmla="*/ 103 h 185"/>
                <a:gd name="T60" fmla="*/ 72 w 170"/>
                <a:gd name="T61" fmla="*/ 94 h 185"/>
                <a:gd name="T62" fmla="*/ 77 w 170"/>
                <a:gd name="T63" fmla="*/ 84 h 185"/>
                <a:gd name="T64" fmla="*/ 82 w 170"/>
                <a:gd name="T65" fmla="*/ 72 h 185"/>
                <a:gd name="T66" fmla="*/ 84 w 170"/>
                <a:gd name="T67" fmla="*/ 60 h 185"/>
                <a:gd name="T68" fmla="*/ 84 w 170"/>
                <a:gd name="T69" fmla="*/ 19 h 185"/>
                <a:gd name="T70" fmla="*/ 84 w 170"/>
                <a:gd name="T71" fmla="*/ 19 h 185"/>
                <a:gd name="T72" fmla="*/ 82 w 170"/>
                <a:gd name="T73" fmla="*/ 11 h 185"/>
                <a:gd name="T74" fmla="*/ 77 w 170"/>
                <a:gd name="T75" fmla="*/ 0 h 185"/>
                <a:gd name="T76" fmla="*/ 164 w 170"/>
                <a:gd name="T77" fmla="*/ 0 h 1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0" h="185">
                  <a:moveTo>
                    <a:pt x="164" y="0"/>
                  </a:moveTo>
                  <a:lnTo>
                    <a:pt x="164" y="0"/>
                  </a:lnTo>
                  <a:lnTo>
                    <a:pt x="168" y="24"/>
                  </a:lnTo>
                  <a:lnTo>
                    <a:pt x="170" y="41"/>
                  </a:lnTo>
                  <a:lnTo>
                    <a:pt x="168" y="57"/>
                  </a:lnTo>
                  <a:lnTo>
                    <a:pt x="164" y="76"/>
                  </a:lnTo>
                  <a:lnTo>
                    <a:pt x="161" y="93"/>
                  </a:lnTo>
                  <a:lnTo>
                    <a:pt x="156" y="108"/>
                  </a:lnTo>
                  <a:lnTo>
                    <a:pt x="142" y="129"/>
                  </a:lnTo>
                  <a:lnTo>
                    <a:pt x="128" y="147"/>
                  </a:lnTo>
                  <a:lnTo>
                    <a:pt x="111" y="159"/>
                  </a:lnTo>
                  <a:lnTo>
                    <a:pt x="96" y="170"/>
                  </a:lnTo>
                  <a:lnTo>
                    <a:pt x="77" y="177"/>
                  </a:lnTo>
                  <a:lnTo>
                    <a:pt x="60" y="182"/>
                  </a:lnTo>
                  <a:lnTo>
                    <a:pt x="43" y="183"/>
                  </a:lnTo>
                  <a:lnTo>
                    <a:pt x="26" y="185"/>
                  </a:lnTo>
                  <a:lnTo>
                    <a:pt x="14" y="185"/>
                  </a:lnTo>
                  <a:lnTo>
                    <a:pt x="0" y="183"/>
                  </a:lnTo>
                  <a:lnTo>
                    <a:pt x="0" y="113"/>
                  </a:lnTo>
                  <a:lnTo>
                    <a:pt x="16" y="117"/>
                  </a:lnTo>
                  <a:lnTo>
                    <a:pt x="29" y="118"/>
                  </a:lnTo>
                  <a:lnTo>
                    <a:pt x="40" y="118"/>
                  </a:lnTo>
                  <a:lnTo>
                    <a:pt x="48" y="115"/>
                  </a:lnTo>
                  <a:lnTo>
                    <a:pt x="57" y="110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77" y="84"/>
                  </a:lnTo>
                  <a:lnTo>
                    <a:pt x="82" y="72"/>
                  </a:lnTo>
                  <a:lnTo>
                    <a:pt x="84" y="60"/>
                  </a:lnTo>
                  <a:lnTo>
                    <a:pt x="84" y="19"/>
                  </a:lnTo>
                  <a:lnTo>
                    <a:pt x="82" y="11"/>
                  </a:lnTo>
                  <a:lnTo>
                    <a:pt x="77" y="0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A5CC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60" name="Freeform 9"/>
            <p:cNvSpPr>
              <a:spLocks/>
            </p:cNvSpPr>
            <p:nvPr userDrawn="1"/>
          </p:nvSpPr>
          <p:spPr bwMode="auto">
            <a:xfrm>
              <a:off x="8329613" y="466726"/>
              <a:ext cx="138112" cy="147637"/>
            </a:xfrm>
            <a:custGeom>
              <a:avLst/>
              <a:gdLst>
                <a:gd name="T0" fmla="*/ 31 w 87"/>
                <a:gd name="T1" fmla="*/ 0 h 93"/>
                <a:gd name="T2" fmla="*/ 63 w 87"/>
                <a:gd name="T3" fmla="*/ 63 h 93"/>
                <a:gd name="T4" fmla="*/ 63 w 87"/>
                <a:gd name="T5" fmla="*/ 63 h 93"/>
                <a:gd name="T6" fmla="*/ 65 w 87"/>
                <a:gd name="T7" fmla="*/ 10 h 93"/>
                <a:gd name="T8" fmla="*/ 63 w 87"/>
                <a:gd name="T9" fmla="*/ 0 h 93"/>
                <a:gd name="T10" fmla="*/ 87 w 87"/>
                <a:gd name="T11" fmla="*/ 0 h 93"/>
                <a:gd name="T12" fmla="*/ 87 w 87"/>
                <a:gd name="T13" fmla="*/ 93 h 93"/>
                <a:gd name="T14" fmla="*/ 55 w 87"/>
                <a:gd name="T15" fmla="*/ 93 h 93"/>
                <a:gd name="T16" fmla="*/ 20 w 87"/>
                <a:gd name="T17" fmla="*/ 29 h 93"/>
                <a:gd name="T18" fmla="*/ 20 w 87"/>
                <a:gd name="T19" fmla="*/ 93 h 93"/>
                <a:gd name="T20" fmla="*/ 0 w 87"/>
                <a:gd name="T21" fmla="*/ 93 h 93"/>
                <a:gd name="T22" fmla="*/ 0 w 87"/>
                <a:gd name="T23" fmla="*/ 0 h 93"/>
                <a:gd name="T24" fmla="*/ 31 w 87"/>
                <a:gd name="T25" fmla="*/ 0 h 9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7" h="93">
                  <a:moveTo>
                    <a:pt x="31" y="0"/>
                  </a:moveTo>
                  <a:lnTo>
                    <a:pt x="63" y="63"/>
                  </a:lnTo>
                  <a:lnTo>
                    <a:pt x="65" y="10"/>
                  </a:lnTo>
                  <a:lnTo>
                    <a:pt x="63" y="0"/>
                  </a:lnTo>
                  <a:lnTo>
                    <a:pt x="87" y="0"/>
                  </a:lnTo>
                  <a:lnTo>
                    <a:pt x="87" y="93"/>
                  </a:lnTo>
                  <a:lnTo>
                    <a:pt x="55" y="93"/>
                  </a:lnTo>
                  <a:lnTo>
                    <a:pt x="20" y="29"/>
                  </a:lnTo>
                  <a:lnTo>
                    <a:pt x="20" y="93"/>
                  </a:lnTo>
                  <a:lnTo>
                    <a:pt x="0" y="93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61" name="Freeform 10"/>
            <p:cNvSpPr>
              <a:spLocks/>
            </p:cNvSpPr>
            <p:nvPr userDrawn="1"/>
          </p:nvSpPr>
          <p:spPr bwMode="auto">
            <a:xfrm>
              <a:off x="8483600" y="458788"/>
              <a:ext cx="112713" cy="155575"/>
            </a:xfrm>
            <a:custGeom>
              <a:avLst/>
              <a:gdLst>
                <a:gd name="T0" fmla="*/ 62 w 71"/>
                <a:gd name="T1" fmla="*/ 21 h 98"/>
                <a:gd name="T2" fmla="*/ 52 w 71"/>
                <a:gd name="T3" fmla="*/ 17 h 98"/>
                <a:gd name="T4" fmla="*/ 41 w 71"/>
                <a:gd name="T5" fmla="*/ 15 h 98"/>
                <a:gd name="T6" fmla="*/ 29 w 71"/>
                <a:gd name="T7" fmla="*/ 17 h 98"/>
                <a:gd name="T8" fmla="*/ 24 w 71"/>
                <a:gd name="T9" fmla="*/ 26 h 98"/>
                <a:gd name="T10" fmla="*/ 24 w 71"/>
                <a:gd name="T11" fmla="*/ 29 h 98"/>
                <a:gd name="T12" fmla="*/ 31 w 71"/>
                <a:gd name="T13" fmla="*/ 34 h 98"/>
                <a:gd name="T14" fmla="*/ 55 w 71"/>
                <a:gd name="T15" fmla="*/ 44 h 98"/>
                <a:gd name="T16" fmla="*/ 65 w 71"/>
                <a:gd name="T17" fmla="*/ 53 h 98"/>
                <a:gd name="T18" fmla="*/ 69 w 71"/>
                <a:gd name="T19" fmla="*/ 62 h 98"/>
                <a:gd name="T20" fmla="*/ 71 w 71"/>
                <a:gd name="T21" fmla="*/ 68 h 98"/>
                <a:gd name="T22" fmla="*/ 65 w 71"/>
                <a:gd name="T23" fmla="*/ 86 h 98"/>
                <a:gd name="T24" fmla="*/ 55 w 71"/>
                <a:gd name="T25" fmla="*/ 94 h 98"/>
                <a:gd name="T26" fmla="*/ 41 w 71"/>
                <a:gd name="T27" fmla="*/ 98 h 98"/>
                <a:gd name="T28" fmla="*/ 28 w 71"/>
                <a:gd name="T29" fmla="*/ 98 h 98"/>
                <a:gd name="T30" fmla="*/ 4 w 71"/>
                <a:gd name="T31" fmla="*/ 96 h 98"/>
                <a:gd name="T32" fmla="*/ 0 w 71"/>
                <a:gd name="T33" fmla="*/ 92 h 98"/>
                <a:gd name="T34" fmla="*/ 2 w 71"/>
                <a:gd name="T35" fmla="*/ 86 h 98"/>
                <a:gd name="T36" fmla="*/ 4 w 71"/>
                <a:gd name="T37" fmla="*/ 77 h 98"/>
                <a:gd name="T38" fmla="*/ 28 w 71"/>
                <a:gd name="T39" fmla="*/ 82 h 98"/>
                <a:gd name="T40" fmla="*/ 33 w 71"/>
                <a:gd name="T41" fmla="*/ 82 h 98"/>
                <a:gd name="T42" fmla="*/ 43 w 71"/>
                <a:gd name="T43" fmla="*/ 77 h 98"/>
                <a:gd name="T44" fmla="*/ 45 w 71"/>
                <a:gd name="T45" fmla="*/ 72 h 98"/>
                <a:gd name="T46" fmla="*/ 45 w 71"/>
                <a:gd name="T47" fmla="*/ 68 h 98"/>
                <a:gd name="T48" fmla="*/ 38 w 71"/>
                <a:gd name="T49" fmla="*/ 62 h 98"/>
                <a:gd name="T50" fmla="*/ 16 w 71"/>
                <a:gd name="T51" fmla="*/ 53 h 98"/>
                <a:gd name="T52" fmla="*/ 6 w 71"/>
                <a:gd name="T53" fmla="*/ 44 h 98"/>
                <a:gd name="T54" fmla="*/ 2 w 71"/>
                <a:gd name="T55" fmla="*/ 34 h 98"/>
                <a:gd name="T56" fmla="*/ 0 w 71"/>
                <a:gd name="T57" fmla="*/ 27 h 98"/>
                <a:gd name="T58" fmla="*/ 4 w 71"/>
                <a:gd name="T59" fmla="*/ 12 h 98"/>
                <a:gd name="T60" fmla="*/ 14 w 71"/>
                <a:gd name="T61" fmla="*/ 3 h 98"/>
                <a:gd name="T62" fmla="*/ 26 w 71"/>
                <a:gd name="T63" fmla="*/ 0 h 98"/>
                <a:gd name="T64" fmla="*/ 64 w 71"/>
                <a:gd name="T65" fmla="*/ 0 h 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1" h="98">
                  <a:moveTo>
                    <a:pt x="64" y="0"/>
                  </a:moveTo>
                  <a:lnTo>
                    <a:pt x="62" y="21"/>
                  </a:lnTo>
                  <a:lnTo>
                    <a:pt x="52" y="17"/>
                  </a:lnTo>
                  <a:lnTo>
                    <a:pt x="41" y="15"/>
                  </a:lnTo>
                  <a:lnTo>
                    <a:pt x="36" y="17"/>
                  </a:lnTo>
                  <a:lnTo>
                    <a:pt x="29" y="17"/>
                  </a:lnTo>
                  <a:lnTo>
                    <a:pt x="26" y="21"/>
                  </a:lnTo>
                  <a:lnTo>
                    <a:pt x="24" y="26"/>
                  </a:lnTo>
                  <a:lnTo>
                    <a:pt x="24" y="29"/>
                  </a:lnTo>
                  <a:lnTo>
                    <a:pt x="26" y="31"/>
                  </a:lnTo>
                  <a:lnTo>
                    <a:pt x="31" y="34"/>
                  </a:lnTo>
                  <a:lnTo>
                    <a:pt x="47" y="41"/>
                  </a:lnTo>
                  <a:lnTo>
                    <a:pt x="55" y="44"/>
                  </a:lnTo>
                  <a:lnTo>
                    <a:pt x="62" y="50"/>
                  </a:lnTo>
                  <a:lnTo>
                    <a:pt x="65" y="53"/>
                  </a:lnTo>
                  <a:lnTo>
                    <a:pt x="67" y="56"/>
                  </a:lnTo>
                  <a:lnTo>
                    <a:pt x="69" y="62"/>
                  </a:lnTo>
                  <a:lnTo>
                    <a:pt x="71" y="68"/>
                  </a:lnTo>
                  <a:lnTo>
                    <a:pt x="69" y="77"/>
                  </a:lnTo>
                  <a:lnTo>
                    <a:pt x="65" y="86"/>
                  </a:lnTo>
                  <a:lnTo>
                    <a:pt x="60" y="91"/>
                  </a:lnTo>
                  <a:lnTo>
                    <a:pt x="55" y="94"/>
                  </a:lnTo>
                  <a:lnTo>
                    <a:pt x="48" y="96"/>
                  </a:lnTo>
                  <a:lnTo>
                    <a:pt x="41" y="98"/>
                  </a:lnTo>
                  <a:lnTo>
                    <a:pt x="28" y="98"/>
                  </a:lnTo>
                  <a:lnTo>
                    <a:pt x="12" y="98"/>
                  </a:lnTo>
                  <a:lnTo>
                    <a:pt x="4" y="96"/>
                  </a:lnTo>
                  <a:lnTo>
                    <a:pt x="2" y="96"/>
                  </a:lnTo>
                  <a:lnTo>
                    <a:pt x="0" y="92"/>
                  </a:lnTo>
                  <a:lnTo>
                    <a:pt x="2" y="86"/>
                  </a:lnTo>
                  <a:lnTo>
                    <a:pt x="4" y="77"/>
                  </a:lnTo>
                  <a:lnTo>
                    <a:pt x="16" y="80"/>
                  </a:lnTo>
                  <a:lnTo>
                    <a:pt x="28" y="82"/>
                  </a:lnTo>
                  <a:lnTo>
                    <a:pt x="33" y="82"/>
                  </a:lnTo>
                  <a:lnTo>
                    <a:pt x="38" y="80"/>
                  </a:lnTo>
                  <a:lnTo>
                    <a:pt x="43" y="77"/>
                  </a:lnTo>
                  <a:lnTo>
                    <a:pt x="45" y="75"/>
                  </a:lnTo>
                  <a:lnTo>
                    <a:pt x="45" y="72"/>
                  </a:lnTo>
                  <a:lnTo>
                    <a:pt x="45" y="68"/>
                  </a:lnTo>
                  <a:lnTo>
                    <a:pt x="43" y="65"/>
                  </a:lnTo>
                  <a:lnTo>
                    <a:pt x="38" y="62"/>
                  </a:lnTo>
                  <a:lnTo>
                    <a:pt x="23" y="56"/>
                  </a:lnTo>
                  <a:lnTo>
                    <a:pt x="16" y="53"/>
                  </a:lnTo>
                  <a:lnTo>
                    <a:pt x="7" y="48"/>
                  </a:lnTo>
                  <a:lnTo>
                    <a:pt x="6" y="44"/>
                  </a:lnTo>
                  <a:lnTo>
                    <a:pt x="2" y="39"/>
                  </a:lnTo>
                  <a:lnTo>
                    <a:pt x="2" y="34"/>
                  </a:lnTo>
                  <a:lnTo>
                    <a:pt x="0" y="27"/>
                  </a:lnTo>
                  <a:lnTo>
                    <a:pt x="2" y="19"/>
                  </a:lnTo>
                  <a:lnTo>
                    <a:pt x="4" y="12"/>
                  </a:lnTo>
                  <a:lnTo>
                    <a:pt x="9" y="7"/>
                  </a:lnTo>
                  <a:lnTo>
                    <a:pt x="14" y="3"/>
                  </a:lnTo>
                  <a:lnTo>
                    <a:pt x="19" y="2"/>
                  </a:lnTo>
                  <a:lnTo>
                    <a:pt x="26" y="0"/>
                  </a:lnTo>
                  <a:lnTo>
                    <a:pt x="4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62" name="Freeform 11"/>
            <p:cNvSpPr>
              <a:spLocks/>
            </p:cNvSpPr>
            <p:nvPr userDrawn="1"/>
          </p:nvSpPr>
          <p:spPr bwMode="auto">
            <a:xfrm>
              <a:off x="8609013" y="463551"/>
              <a:ext cx="133350" cy="150812"/>
            </a:xfrm>
            <a:custGeom>
              <a:avLst/>
              <a:gdLst>
                <a:gd name="T0" fmla="*/ 24 w 84"/>
                <a:gd name="T1" fmla="*/ 0 h 95"/>
                <a:gd name="T2" fmla="*/ 24 w 84"/>
                <a:gd name="T3" fmla="*/ 40 h 95"/>
                <a:gd name="T4" fmla="*/ 55 w 84"/>
                <a:gd name="T5" fmla="*/ 0 h 95"/>
                <a:gd name="T6" fmla="*/ 82 w 84"/>
                <a:gd name="T7" fmla="*/ 0 h 95"/>
                <a:gd name="T8" fmla="*/ 48 w 84"/>
                <a:gd name="T9" fmla="*/ 45 h 95"/>
                <a:gd name="T10" fmla="*/ 84 w 84"/>
                <a:gd name="T11" fmla="*/ 93 h 95"/>
                <a:gd name="T12" fmla="*/ 84 w 84"/>
                <a:gd name="T13" fmla="*/ 93 h 95"/>
                <a:gd name="T14" fmla="*/ 77 w 84"/>
                <a:gd name="T15" fmla="*/ 95 h 95"/>
                <a:gd name="T16" fmla="*/ 68 w 84"/>
                <a:gd name="T17" fmla="*/ 95 h 95"/>
                <a:gd name="T18" fmla="*/ 68 w 84"/>
                <a:gd name="T19" fmla="*/ 95 h 95"/>
                <a:gd name="T20" fmla="*/ 62 w 84"/>
                <a:gd name="T21" fmla="*/ 95 h 95"/>
                <a:gd name="T22" fmla="*/ 55 w 84"/>
                <a:gd name="T23" fmla="*/ 93 h 95"/>
                <a:gd name="T24" fmla="*/ 55 w 84"/>
                <a:gd name="T25" fmla="*/ 93 h 95"/>
                <a:gd name="T26" fmla="*/ 41 w 84"/>
                <a:gd name="T27" fmla="*/ 74 h 95"/>
                <a:gd name="T28" fmla="*/ 26 w 84"/>
                <a:gd name="T29" fmla="*/ 52 h 95"/>
                <a:gd name="T30" fmla="*/ 26 w 84"/>
                <a:gd name="T31" fmla="*/ 52 h 95"/>
                <a:gd name="T32" fmla="*/ 24 w 84"/>
                <a:gd name="T33" fmla="*/ 55 h 95"/>
                <a:gd name="T34" fmla="*/ 24 w 84"/>
                <a:gd name="T35" fmla="*/ 60 h 95"/>
                <a:gd name="T36" fmla="*/ 24 w 84"/>
                <a:gd name="T37" fmla="*/ 95 h 95"/>
                <a:gd name="T38" fmla="*/ 0 w 84"/>
                <a:gd name="T39" fmla="*/ 95 h 95"/>
                <a:gd name="T40" fmla="*/ 0 w 84"/>
                <a:gd name="T41" fmla="*/ 0 h 95"/>
                <a:gd name="T42" fmla="*/ 24 w 84"/>
                <a:gd name="T43" fmla="*/ 0 h 9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4" h="95">
                  <a:moveTo>
                    <a:pt x="24" y="0"/>
                  </a:moveTo>
                  <a:lnTo>
                    <a:pt x="24" y="40"/>
                  </a:lnTo>
                  <a:lnTo>
                    <a:pt x="55" y="0"/>
                  </a:lnTo>
                  <a:lnTo>
                    <a:pt x="82" y="0"/>
                  </a:lnTo>
                  <a:lnTo>
                    <a:pt x="48" y="45"/>
                  </a:lnTo>
                  <a:lnTo>
                    <a:pt x="84" y="93"/>
                  </a:lnTo>
                  <a:lnTo>
                    <a:pt x="77" y="95"/>
                  </a:lnTo>
                  <a:lnTo>
                    <a:pt x="68" y="95"/>
                  </a:lnTo>
                  <a:lnTo>
                    <a:pt x="62" y="95"/>
                  </a:lnTo>
                  <a:lnTo>
                    <a:pt x="55" y="93"/>
                  </a:lnTo>
                  <a:lnTo>
                    <a:pt x="41" y="74"/>
                  </a:lnTo>
                  <a:lnTo>
                    <a:pt x="26" y="52"/>
                  </a:lnTo>
                  <a:lnTo>
                    <a:pt x="24" y="55"/>
                  </a:lnTo>
                  <a:lnTo>
                    <a:pt x="24" y="60"/>
                  </a:lnTo>
                  <a:lnTo>
                    <a:pt x="24" y="95"/>
                  </a:lnTo>
                  <a:lnTo>
                    <a:pt x="0" y="95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2063" name="Freeform 12"/>
            <p:cNvSpPr>
              <a:spLocks/>
            </p:cNvSpPr>
            <p:nvPr userDrawn="1"/>
          </p:nvSpPr>
          <p:spPr bwMode="auto">
            <a:xfrm>
              <a:off x="8766175" y="455613"/>
              <a:ext cx="109538" cy="160338"/>
            </a:xfrm>
            <a:custGeom>
              <a:avLst/>
              <a:gdLst>
                <a:gd name="T0" fmla="*/ 67 w 69"/>
                <a:gd name="T1" fmla="*/ 28 h 101"/>
                <a:gd name="T2" fmla="*/ 67 w 69"/>
                <a:gd name="T3" fmla="*/ 28 h 101"/>
                <a:gd name="T4" fmla="*/ 67 w 69"/>
                <a:gd name="T5" fmla="*/ 35 h 101"/>
                <a:gd name="T6" fmla="*/ 64 w 69"/>
                <a:gd name="T7" fmla="*/ 41 h 101"/>
                <a:gd name="T8" fmla="*/ 57 w 69"/>
                <a:gd name="T9" fmla="*/ 55 h 101"/>
                <a:gd name="T10" fmla="*/ 45 w 69"/>
                <a:gd name="T11" fmla="*/ 69 h 101"/>
                <a:gd name="T12" fmla="*/ 33 w 69"/>
                <a:gd name="T13" fmla="*/ 81 h 101"/>
                <a:gd name="T14" fmla="*/ 33 w 69"/>
                <a:gd name="T15" fmla="*/ 81 h 101"/>
                <a:gd name="T16" fmla="*/ 34 w 69"/>
                <a:gd name="T17" fmla="*/ 81 h 101"/>
                <a:gd name="T18" fmla="*/ 40 w 69"/>
                <a:gd name="T19" fmla="*/ 81 h 101"/>
                <a:gd name="T20" fmla="*/ 69 w 69"/>
                <a:gd name="T21" fmla="*/ 81 h 101"/>
                <a:gd name="T22" fmla="*/ 69 w 69"/>
                <a:gd name="T23" fmla="*/ 101 h 101"/>
                <a:gd name="T24" fmla="*/ 0 w 69"/>
                <a:gd name="T25" fmla="*/ 101 h 101"/>
                <a:gd name="T26" fmla="*/ 0 w 69"/>
                <a:gd name="T27" fmla="*/ 81 h 101"/>
                <a:gd name="T28" fmla="*/ 0 w 69"/>
                <a:gd name="T29" fmla="*/ 81 h 101"/>
                <a:gd name="T30" fmla="*/ 24 w 69"/>
                <a:gd name="T31" fmla="*/ 57 h 101"/>
                <a:gd name="T32" fmla="*/ 36 w 69"/>
                <a:gd name="T33" fmla="*/ 43 h 101"/>
                <a:gd name="T34" fmla="*/ 40 w 69"/>
                <a:gd name="T35" fmla="*/ 36 h 101"/>
                <a:gd name="T36" fmla="*/ 41 w 69"/>
                <a:gd name="T37" fmla="*/ 31 h 101"/>
                <a:gd name="T38" fmla="*/ 41 w 69"/>
                <a:gd name="T39" fmla="*/ 31 h 101"/>
                <a:gd name="T40" fmla="*/ 41 w 69"/>
                <a:gd name="T41" fmla="*/ 26 h 101"/>
                <a:gd name="T42" fmla="*/ 40 w 69"/>
                <a:gd name="T43" fmla="*/ 24 h 101"/>
                <a:gd name="T44" fmla="*/ 34 w 69"/>
                <a:gd name="T45" fmla="*/ 21 h 101"/>
                <a:gd name="T46" fmla="*/ 29 w 69"/>
                <a:gd name="T47" fmla="*/ 19 h 101"/>
                <a:gd name="T48" fmla="*/ 24 w 69"/>
                <a:gd name="T49" fmla="*/ 19 h 101"/>
                <a:gd name="T50" fmla="*/ 24 w 69"/>
                <a:gd name="T51" fmla="*/ 19 h 101"/>
                <a:gd name="T52" fmla="*/ 14 w 69"/>
                <a:gd name="T53" fmla="*/ 21 h 101"/>
                <a:gd name="T54" fmla="*/ 2 w 69"/>
                <a:gd name="T55" fmla="*/ 24 h 101"/>
                <a:gd name="T56" fmla="*/ 2 w 69"/>
                <a:gd name="T57" fmla="*/ 24 h 101"/>
                <a:gd name="T58" fmla="*/ 0 w 69"/>
                <a:gd name="T59" fmla="*/ 19 h 101"/>
                <a:gd name="T60" fmla="*/ 0 w 69"/>
                <a:gd name="T61" fmla="*/ 12 h 101"/>
                <a:gd name="T62" fmla="*/ 0 w 69"/>
                <a:gd name="T63" fmla="*/ 7 h 101"/>
                <a:gd name="T64" fmla="*/ 0 w 69"/>
                <a:gd name="T65" fmla="*/ 7 h 101"/>
                <a:gd name="T66" fmla="*/ 2 w 69"/>
                <a:gd name="T67" fmla="*/ 4 h 101"/>
                <a:gd name="T68" fmla="*/ 5 w 69"/>
                <a:gd name="T69" fmla="*/ 2 h 101"/>
                <a:gd name="T70" fmla="*/ 14 w 69"/>
                <a:gd name="T71" fmla="*/ 0 h 101"/>
                <a:gd name="T72" fmla="*/ 29 w 69"/>
                <a:gd name="T73" fmla="*/ 0 h 101"/>
                <a:gd name="T74" fmla="*/ 29 w 69"/>
                <a:gd name="T75" fmla="*/ 0 h 101"/>
                <a:gd name="T76" fmla="*/ 45 w 69"/>
                <a:gd name="T77" fmla="*/ 0 h 101"/>
                <a:gd name="T78" fmla="*/ 50 w 69"/>
                <a:gd name="T79" fmla="*/ 2 h 101"/>
                <a:gd name="T80" fmla="*/ 57 w 69"/>
                <a:gd name="T81" fmla="*/ 4 h 101"/>
                <a:gd name="T82" fmla="*/ 60 w 69"/>
                <a:gd name="T83" fmla="*/ 9 h 101"/>
                <a:gd name="T84" fmla="*/ 65 w 69"/>
                <a:gd name="T85" fmla="*/ 12 h 101"/>
                <a:gd name="T86" fmla="*/ 67 w 69"/>
                <a:gd name="T87" fmla="*/ 19 h 101"/>
                <a:gd name="T88" fmla="*/ 67 w 69"/>
                <a:gd name="T89" fmla="*/ 28 h 101"/>
                <a:gd name="T90" fmla="*/ 67 w 69"/>
                <a:gd name="T91" fmla="*/ 28 h 10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69" h="101">
                  <a:moveTo>
                    <a:pt x="67" y="28"/>
                  </a:moveTo>
                  <a:lnTo>
                    <a:pt x="67" y="28"/>
                  </a:lnTo>
                  <a:lnTo>
                    <a:pt x="67" y="35"/>
                  </a:lnTo>
                  <a:lnTo>
                    <a:pt x="64" y="41"/>
                  </a:lnTo>
                  <a:lnTo>
                    <a:pt x="57" y="55"/>
                  </a:lnTo>
                  <a:lnTo>
                    <a:pt x="45" y="69"/>
                  </a:lnTo>
                  <a:lnTo>
                    <a:pt x="33" y="81"/>
                  </a:lnTo>
                  <a:lnTo>
                    <a:pt x="34" y="81"/>
                  </a:lnTo>
                  <a:lnTo>
                    <a:pt x="40" y="81"/>
                  </a:lnTo>
                  <a:lnTo>
                    <a:pt x="69" y="81"/>
                  </a:lnTo>
                  <a:lnTo>
                    <a:pt x="69" y="101"/>
                  </a:lnTo>
                  <a:lnTo>
                    <a:pt x="0" y="101"/>
                  </a:lnTo>
                  <a:lnTo>
                    <a:pt x="0" y="81"/>
                  </a:lnTo>
                  <a:lnTo>
                    <a:pt x="24" y="57"/>
                  </a:lnTo>
                  <a:lnTo>
                    <a:pt x="36" y="43"/>
                  </a:lnTo>
                  <a:lnTo>
                    <a:pt x="40" y="36"/>
                  </a:lnTo>
                  <a:lnTo>
                    <a:pt x="41" y="31"/>
                  </a:lnTo>
                  <a:lnTo>
                    <a:pt x="41" y="26"/>
                  </a:lnTo>
                  <a:lnTo>
                    <a:pt x="40" y="24"/>
                  </a:lnTo>
                  <a:lnTo>
                    <a:pt x="34" y="21"/>
                  </a:lnTo>
                  <a:lnTo>
                    <a:pt x="29" y="19"/>
                  </a:lnTo>
                  <a:lnTo>
                    <a:pt x="24" y="19"/>
                  </a:lnTo>
                  <a:lnTo>
                    <a:pt x="14" y="21"/>
                  </a:lnTo>
                  <a:lnTo>
                    <a:pt x="2" y="24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2"/>
                  </a:lnTo>
                  <a:lnTo>
                    <a:pt x="14" y="0"/>
                  </a:lnTo>
                  <a:lnTo>
                    <a:pt x="29" y="0"/>
                  </a:lnTo>
                  <a:lnTo>
                    <a:pt x="45" y="0"/>
                  </a:lnTo>
                  <a:lnTo>
                    <a:pt x="50" y="2"/>
                  </a:lnTo>
                  <a:lnTo>
                    <a:pt x="57" y="4"/>
                  </a:lnTo>
                  <a:lnTo>
                    <a:pt x="60" y="9"/>
                  </a:lnTo>
                  <a:lnTo>
                    <a:pt x="65" y="12"/>
                  </a:lnTo>
                  <a:lnTo>
                    <a:pt x="67" y="19"/>
                  </a:lnTo>
                  <a:lnTo>
                    <a:pt x="67" y="28"/>
                  </a:lnTo>
                  <a:close/>
                </a:path>
              </a:pathLst>
            </a:custGeom>
            <a:solidFill>
              <a:srgbClr val="50A1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</p:grpSp>
      <p:pic>
        <p:nvPicPr>
          <p:cNvPr id="2056" name="Obrázek 2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8913" y="6188075"/>
            <a:ext cx="25923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Obrázek 16" descr="prazdny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876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 userDrawn="1"/>
        </p:nvSpPr>
        <p:spPr>
          <a:xfrm>
            <a:off x="-1588" y="0"/>
            <a:ext cx="9145588" cy="1006475"/>
          </a:xfrm>
          <a:prstGeom prst="rect">
            <a:avLst/>
          </a:prstGeom>
          <a:solidFill>
            <a:srgbClr val="0150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031" name="Freeform 7"/>
          <p:cNvSpPr>
            <a:spLocks/>
          </p:cNvSpPr>
          <p:nvPr userDrawn="1"/>
        </p:nvSpPr>
        <p:spPr bwMode="auto">
          <a:xfrm>
            <a:off x="3175" y="0"/>
            <a:ext cx="642938" cy="703263"/>
          </a:xfrm>
          <a:custGeom>
            <a:avLst/>
            <a:gdLst/>
            <a:ahLst/>
            <a:cxnLst>
              <a:cxn ang="0">
                <a:pos x="398" y="0"/>
              </a:cxn>
              <a:cxn ang="0">
                <a:pos x="398" y="0"/>
              </a:cxn>
              <a:cxn ang="0">
                <a:pos x="402" y="43"/>
              </a:cxn>
              <a:cxn ang="0">
                <a:pos x="405" y="70"/>
              </a:cxn>
              <a:cxn ang="0">
                <a:pos x="405" y="70"/>
              </a:cxn>
              <a:cxn ang="0">
                <a:pos x="403" y="94"/>
              </a:cxn>
              <a:cxn ang="0">
                <a:pos x="402" y="118"/>
              </a:cxn>
              <a:cxn ang="0">
                <a:pos x="398" y="144"/>
              </a:cxn>
              <a:cxn ang="0">
                <a:pos x="391" y="169"/>
              </a:cxn>
              <a:cxn ang="0">
                <a:pos x="385" y="195"/>
              </a:cxn>
              <a:cxn ang="0">
                <a:pos x="376" y="222"/>
              </a:cxn>
              <a:cxn ang="0">
                <a:pos x="364" y="248"/>
              </a:cxn>
              <a:cxn ang="0">
                <a:pos x="352" y="274"/>
              </a:cxn>
              <a:cxn ang="0">
                <a:pos x="337" y="299"/>
              </a:cxn>
              <a:cxn ang="0">
                <a:pos x="320" y="322"/>
              </a:cxn>
              <a:cxn ang="0">
                <a:pos x="301" y="344"/>
              </a:cxn>
              <a:cxn ang="0">
                <a:pos x="278" y="364"/>
              </a:cxn>
              <a:cxn ang="0">
                <a:pos x="255" y="383"/>
              </a:cxn>
              <a:cxn ang="0">
                <a:pos x="229" y="398"/>
              </a:cxn>
              <a:cxn ang="0">
                <a:pos x="200" y="412"/>
              </a:cxn>
              <a:cxn ang="0">
                <a:pos x="167" y="422"/>
              </a:cxn>
              <a:cxn ang="0">
                <a:pos x="167" y="422"/>
              </a:cxn>
              <a:cxn ang="0">
                <a:pos x="123" y="433"/>
              </a:cxn>
              <a:cxn ang="0">
                <a:pos x="90" y="440"/>
              </a:cxn>
              <a:cxn ang="0">
                <a:pos x="68" y="443"/>
              </a:cxn>
              <a:cxn ang="0">
                <a:pos x="0" y="443"/>
              </a:cxn>
              <a:cxn ang="0">
                <a:pos x="0" y="269"/>
              </a:cxn>
              <a:cxn ang="0">
                <a:pos x="0" y="269"/>
              </a:cxn>
              <a:cxn ang="0">
                <a:pos x="22" y="272"/>
              </a:cxn>
              <a:cxn ang="0">
                <a:pos x="39" y="274"/>
              </a:cxn>
              <a:cxn ang="0">
                <a:pos x="39" y="274"/>
              </a:cxn>
              <a:cxn ang="0">
                <a:pos x="54" y="272"/>
              </a:cxn>
              <a:cxn ang="0">
                <a:pos x="70" y="270"/>
              </a:cxn>
              <a:cxn ang="0">
                <a:pos x="85" y="265"/>
              </a:cxn>
              <a:cxn ang="0">
                <a:pos x="99" y="258"/>
              </a:cxn>
              <a:cxn ang="0">
                <a:pos x="111" y="250"/>
              </a:cxn>
              <a:cxn ang="0">
                <a:pos x="123" y="241"/>
              </a:cxn>
              <a:cxn ang="0">
                <a:pos x="133" y="229"/>
              </a:cxn>
              <a:cxn ang="0">
                <a:pos x="143" y="217"/>
              </a:cxn>
              <a:cxn ang="0">
                <a:pos x="152" y="205"/>
              </a:cxn>
              <a:cxn ang="0">
                <a:pos x="160" y="190"/>
              </a:cxn>
              <a:cxn ang="0">
                <a:pos x="167" y="174"/>
              </a:cxn>
              <a:cxn ang="0">
                <a:pos x="172" y="159"/>
              </a:cxn>
              <a:cxn ang="0">
                <a:pos x="178" y="144"/>
              </a:cxn>
              <a:cxn ang="0">
                <a:pos x="181" y="127"/>
              </a:cxn>
              <a:cxn ang="0">
                <a:pos x="183" y="109"/>
              </a:cxn>
              <a:cxn ang="0">
                <a:pos x="184" y="91"/>
              </a:cxn>
              <a:cxn ang="0">
                <a:pos x="184" y="41"/>
              </a:cxn>
              <a:cxn ang="0">
                <a:pos x="184" y="41"/>
              </a:cxn>
              <a:cxn ang="0">
                <a:pos x="181" y="21"/>
              </a:cxn>
              <a:cxn ang="0">
                <a:pos x="178" y="0"/>
              </a:cxn>
              <a:cxn ang="0">
                <a:pos x="398" y="0"/>
              </a:cxn>
            </a:cxnLst>
            <a:rect l="0" t="0" r="r" b="b"/>
            <a:pathLst>
              <a:path w="405" h="443">
                <a:moveTo>
                  <a:pt x="398" y="0"/>
                </a:moveTo>
                <a:lnTo>
                  <a:pt x="398" y="0"/>
                </a:lnTo>
                <a:lnTo>
                  <a:pt x="402" y="43"/>
                </a:lnTo>
                <a:lnTo>
                  <a:pt x="405" y="70"/>
                </a:lnTo>
                <a:lnTo>
                  <a:pt x="405" y="70"/>
                </a:lnTo>
                <a:lnTo>
                  <a:pt x="403" y="94"/>
                </a:lnTo>
                <a:lnTo>
                  <a:pt x="402" y="118"/>
                </a:lnTo>
                <a:lnTo>
                  <a:pt x="398" y="144"/>
                </a:lnTo>
                <a:lnTo>
                  <a:pt x="391" y="169"/>
                </a:lnTo>
                <a:lnTo>
                  <a:pt x="385" y="195"/>
                </a:lnTo>
                <a:lnTo>
                  <a:pt x="376" y="222"/>
                </a:lnTo>
                <a:lnTo>
                  <a:pt x="364" y="248"/>
                </a:lnTo>
                <a:lnTo>
                  <a:pt x="352" y="274"/>
                </a:lnTo>
                <a:lnTo>
                  <a:pt x="337" y="299"/>
                </a:lnTo>
                <a:lnTo>
                  <a:pt x="320" y="322"/>
                </a:lnTo>
                <a:lnTo>
                  <a:pt x="301" y="344"/>
                </a:lnTo>
                <a:lnTo>
                  <a:pt x="278" y="364"/>
                </a:lnTo>
                <a:lnTo>
                  <a:pt x="255" y="383"/>
                </a:lnTo>
                <a:lnTo>
                  <a:pt x="229" y="398"/>
                </a:lnTo>
                <a:lnTo>
                  <a:pt x="200" y="412"/>
                </a:lnTo>
                <a:lnTo>
                  <a:pt x="167" y="422"/>
                </a:lnTo>
                <a:lnTo>
                  <a:pt x="167" y="422"/>
                </a:lnTo>
                <a:lnTo>
                  <a:pt x="123" y="433"/>
                </a:lnTo>
                <a:lnTo>
                  <a:pt x="90" y="440"/>
                </a:lnTo>
                <a:lnTo>
                  <a:pt x="68" y="443"/>
                </a:lnTo>
                <a:lnTo>
                  <a:pt x="0" y="443"/>
                </a:lnTo>
                <a:lnTo>
                  <a:pt x="0" y="269"/>
                </a:lnTo>
                <a:lnTo>
                  <a:pt x="0" y="269"/>
                </a:lnTo>
                <a:lnTo>
                  <a:pt x="22" y="272"/>
                </a:lnTo>
                <a:lnTo>
                  <a:pt x="39" y="274"/>
                </a:lnTo>
                <a:lnTo>
                  <a:pt x="39" y="274"/>
                </a:lnTo>
                <a:lnTo>
                  <a:pt x="54" y="272"/>
                </a:lnTo>
                <a:lnTo>
                  <a:pt x="70" y="270"/>
                </a:lnTo>
                <a:lnTo>
                  <a:pt x="85" y="265"/>
                </a:lnTo>
                <a:lnTo>
                  <a:pt x="99" y="258"/>
                </a:lnTo>
                <a:lnTo>
                  <a:pt x="111" y="250"/>
                </a:lnTo>
                <a:lnTo>
                  <a:pt x="123" y="241"/>
                </a:lnTo>
                <a:lnTo>
                  <a:pt x="133" y="229"/>
                </a:lnTo>
                <a:lnTo>
                  <a:pt x="143" y="217"/>
                </a:lnTo>
                <a:lnTo>
                  <a:pt x="152" y="205"/>
                </a:lnTo>
                <a:lnTo>
                  <a:pt x="160" y="190"/>
                </a:lnTo>
                <a:lnTo>
                  <a:pt x="167" y="174"/>
                </a:lnTo>
                <a:lnTo>
                  <a:pt x="172" y="159"/>
                </a:lnTo>
                <a:lnTo>
                  <a:pt x="178" y="144"/>
                </a:lnTo>
                <a:lnTo>
                  <a:pt x="181" y="127"/>
                </a:lnTo>
                <a:lnTo>
                  <a:pt x="183" y="109"/>
                </a:lnTo>
                <a:lnTo>
                  <a:pt x="184" y="91"/>
                </a:lnTo>
                <a:lnTo>
                  <a:pt x="184" y="41"/>
                </a:lnTo>
                <a:lnTo>
                  <a:pt x="184" y="41"/>
                </a:lnTo>
                <a:lnTo>
                  <a:pt x="181" y="21"/>
                </a:lnTo>
                <a:lnTo>
                  <a:pt x="178" y="0"/>
                </a:lnTo>
                <a:lnTo>
                  <a:pt x="398" y="0"/>
                </a:lnTo>
                <a:close/>
              </a:path>
            </a:pathLst>
          </a:custGeom>
          <a:solidFill>
            <a:srgbClr val="50A12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grpSp>
        <p:nvGrpSpPr>
          <p:cNvPr id="2052" name="Skupina 3"/>
          <p:cNvGrpSpPr>
            <a:grpSpLocks/>
          </p:cNvGrpSpPr>
          <p:nvPr userDrawn="1"/>
        </p:nvGrpSpPr>
        <p:grpSpPr bwMode="auto">
          <a:xfrm>
            <a:off x="8158163" y="206375"/>
            <a:ext cx="717550" cy="592138"/>
            <a:chOff x="8158163" y="23813"/>
            <a:chExt cx="717550" cy="592138"/>
          </a:xfrm>
        </p:grpSpPr>
        <p:sp>
          <p:nvSpPr>
            <p:cNvPr id="1030" name="Rectangle 6"/>
            <p:cNvSpPr>
              <a:spLocks noChangeArrowheads="1"/>
            </p:cNvSpPr>
            <p:nvPr userDrawn="1"/>
          </p:nvSpPr>
          <p:spPr bwMode="auto">
            <a:xfrm>
              <a:off x="8158163" y="23813"/>
              <a:ext cx="592137" cy="592138"/>
            </a:xfrm>
            <a:prstGeom prst="rect">
              <a:avLst/>
            </a:prstGeom>
            <a:solidFill>
              <a:srgbClr val="50A12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032" name="Freeform 8"/>
            <p:cNvSpPr>
              <a:spLocks/>
            </p:cNvSpPr>
            <p:nvPr userDrawn="1"/>
          </p:nvSpPr>
          <p:spPr bwMode="auto">
            <a:xfrm>
              <a:off x="8158163" y="23813"/>
              <a:ext cx="269875" cy="293688"/>
            </a:xfrm>
            <a:custGeom>
              <a:avLst/>
              <a:gdLst/>
              <a:ahLst/>
              <a:cxnLst>
                <a:cxn ang="0">
                  <a:pos x="164" y="0"/>
                </a:cxn>
                <a:cxn ang="0">
                  <a:pos x="164" y="0"/>
                </a:cxn>
                <a:cxn ang="0">
                  <a:pos x="168" y="24"/>
                </a:cxn>
                <a:cxn ang="0">
                  <a:pos x="170" y="41"/>
                </a:cxn>
                <a:cxn ang="0">
                  <a:pos x="170" y="41"/>
                </a:cxn>
                <a:cxn ang="0">
                  <a:pos x="168" y="57"/>
                </a:cxn>
                <a:cxn ang="0">
                  <a:pos x="164" y="76"/>
                </a:cxn>
                <a:cxn ang="0">
                  <a:pos x="161" y="93"/>
                </a:cxn>
                <a:cxn ang="0">
                  <a:pos x="156" y="108"/>
                </a:cxn>
                <a:cxn ang="0">
                  <a:pos x="156" y="108"/>
                </a:cxn>
                <a:cxn ang="0">
                  <a:pos x="142" y="129"/>
                </a:cxn>
                <a:cxn ang="0">
                  <a:pos x="128" y="147"/>
                </a:cxn>
                <a:cxn ang="0">
                  <a:pos x="111" y="159"/>
                </a:cxn>
                <a:cxn ang="0">
                  <a:pos x="96" y="170"/>
                </a:cxn>
                <a:cxn ang="0">
                  <a:pos x="77" y="177"/>
                </a:cxn>
                <a:cxn ang="0">
                  <a:pos x="60" y="182"/>
                </a:cxn>
                <a:cxn ang="0">
                  <a:pos x="43" y="183"/>
                </a:cxn>
                <a:cxn ang="0">
                  <a:pos x="26" y="185"/>
                </a:cxn>
                <a:cxn ang="0">
                  <a:pos x="26" y="185"/>
                </a:cxn>
                <a:cxn ang="0">
                  <a:pos x="14" y="185"/>
                </a:cxn>
                <a:cxn ang="0">
                  <a:pos x="0" y="183"/>
                </a:cxn>
                <a:cxn ang="0">
                  <a:pos x="0" y="113"/>
                </a:cxn>
                <a:cxn ang="0">
                  <a:pos x="0" y="113"/>
                </a:cxn>
                <a:cxn ang="0">
                  <a:pos x="16" y="117"/>
                </a:cxn>
                <a:cxn ang="0">
                  <a:pos x="29" y="118"/>
                </a:cxn>
                <a:cxn ang="0">
                  <a:pos x="29" y="118"/>
                </a:cxn>
                <a:cxn ang="0">
                  <a:pos x="40" y="118"/>
                </a:cxn>
                <a:cxn ang="0">
                  <a:pos x="48" y="115"/>
                </a:cxn>
                <a:cxn ang="0">
                  <a:pos x="57" y="110"/>
                </a:cxn>
                <a:cxn ang="0">
                  <a:pos x="65" y="103"/>
                </a:cxn>
                <a:cxn ang="0">
                  <a:pos x="72" y="94"/>
                </a:cxn>
                <a:cxn ang="0">
                  <a:pos x="77" y="84"/>
                </a:cxn>
                <a:cxn ang="0">
                  <a:pos x="82" y="72"/>
                </a:cxn>
                <a:cxn ang="0">
                  <a:pos x="84" y="60"/>
                </a:cxn>
                <a:cxn ang="0">
                  <a:pos x="84" y="19"/>
                </a:cxn>
                <a:cxn ang="0">
                  <a:pos x="84" y="19"/>
                </a:cxn>
                <a:cxn ang="0">
                  <a:pos x="82" y="11"/>
                </a:cxn>
                <a:cxn ang="0">
                  <a:pos x="77" y="0"/>
                </a:cxn>
                <a:cxn ang="0">
                  <a:pos x="164" y="0"/>
                </a:cxn>
              </a:cxnLst>
              <a:rect l="0" t="0" r="r" b="b"/>
              <a:pathLst>
                <a:path w="170" h="185">
                  <a:moveTo>
                    <a:pt x="164" y="0"/>
                  </a:moveTo>
                  <a:lnTo>
                    <a:pt x="164" y="0"/>
                  </a:lnTo>
                  <a:lnTo>
                    <a:pt x="168" y="24"/>
                  </a:lnTo>
                  <a:lnTo>
                    <a:pt x="170" y="41"/>
                  </a:lnTo>
                  <a:lnTo>
                    <a:pt x="170" y="41"/>
                  </a:lnTo>
                  <a:lnTo>
                    <a:pt x="168" y="57"/>
                  </a:lnTo>
                  <a:lnTo>
                    <a:pt x="164" y="76"/>
                  </a:lnTo>
                  <a:lnTo>
                    <a:pt x="161" y="93"/>
                  </a:lnTo>
                  <a:lnTo>
                    <a:pt x="156" y="108"/>
                  </a:lnTo>
                  <a:lnTo>
                    <a:pt x="156" y="108"/>
                  </a:lnTo>
                  <a:lnTo>
                    <a:pt x="142" y="129"/>
                  </a:lnTo>
                  <a:lnTo>
                    <a:pt x="128" y="147"/>
                  </a:lnTo>
                  <a:lnTo>
                    <a:pt x="111" y="159"/>
                  </a:lnTo>
                  <a:lnTo>
                    <a:pt x="96" y="170"/>
                  </a:lnTo>
                  <a:lnTo>
                    <a:pt x="77" y="177"/>
                  </a:lnTo>
                  <a:lnTo>
                    <a:pt x="60" y="182"/>
                  </a:lnTo>
                  <a:lnTo>
                    <a:pt x="43" y="183"/>
                  </a:lnTo>
                  <a:lnTo>
                    <a:pt x="26" y="185"/>
                  </a:lnTo>
                  <a:lnTo>
                    <a:pt x="26" y="185"/>
                  </a:lnTo>
                  <a:lnTo>
                    <a:pt x="14" y="185"/>
                  </a:lnTo>
                  <a:lnTo>
                    <a:pt x="0" y="183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16" y="117"/>
                  </a:lnTo>
                  <a:lnTo>
                    <a:pt x="29" y="118"/>
                  </a:lnTo>
                  <a:lnTo>
                    <a:pt x="29" y="118"/>
                  </a:lnTo>
                  <a:lnTo>
                    <a:pt x="40" y="118"/>
                  </a:lnTo>
                  <a:lnTo>
                    <a:pt x="48" y="115"/>
                  </a:lnTo>
                  <a:lnTo>
                    <a:pt x="57" y="110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77" y="84"/>
                  </a:lnTo>
                  <a:lnTo>
                    <a:pt x="82" y="72"/>
                  </a:lnTo>
                  <a:lnTo>
                    <a:pt x="84" y="60"/>
                  </a:lnTo>
                  <a:lnTo>
                    <a:pt x="84" y="19"/>
                  </a:lnTo>
                  <a:lnTo>
                    <a:pt x="84" y="19"/>
                  </a:lnTo>
                  <a:lnTo>
                    <a:pt x="82" y="11"/>
                  </a:lnTo>
                  <a:lnTo>
                    <a:pt x="77" y="0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A5CC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033" name="Freeform 9"/>
            <p:cNvSpPr>
              <a:spLocks/>
            </p:cNvSpPr>
            <p:nvPr userDrawn="1"/>
          </p:nvSpPr>
          <p:spPr bwMode="auto">
            <a:xfrm>
              <a:off x="8329613" y="466726"/>
              <a:ext cx="138112" cy="14763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63" y="63"/>
                </a:cxn>
                <a:cxn ang="0">
                  <a:pos x="63" y="63"/>
                </a:cxn>
                <a:cxn ang="0">
                  <a:pos x="65" y="10"/>
                </a:cxn>
                <a:cxn ang="0">
                  <a:pos x="63" y="0"/>
                </a:cxn>
                <a:cxn ang="0">
                  <a:pos x="87" y="0"/>
                </a:cxn>
                <a:cxn ang="0">
                  <a:pos x="87" y="93"/>
                </a:cxn>
                <a:cxn ang="0">
                  <a:pos x="55" y="93"/>
                </a:cxn>
                <a:cxn ang="0">
                  <a:pos x="20" y="29"/>
                </a:cxn>
                <a:cxn ang="0">
                  <a:pos x="20" y="93"/>
                </a:cxn>
                <a:cxn ang="0">
                  <a:pos x="0" y="93"/>
                </a:cxn>
                <a:cxn ang="0">
                  <a:pos x="0" y="0"/>
                </a:cxn>
                <a:cxn ang="0">
                  <a:pos x="31" y="0"/>
                </a:cxn>
              </a:cxnLst>
              <a:rect l="0" t="0" r="r" b="b"/>
              <a:pathLst>
                <a:path w="87" h="93">
                  <a:moveTo>
                    <a:pt x="31" y="0"/>
                  </a:moveTo>
                  <a:lnTo>
                    <a:pt x="63" y="63"/>
                  </a:lnTo>
                  <a:lnTo>
                    <a:pt x="63" y="63"/>
                  </a:lnTo>
                  <a:lnTo>
                    <a:pt x="65" y="10"/>
                  </a:lnTo>
                  <a:lnTo>
                    <a:pt x="63" y="0"/>
                  </a:lnTo>
                  <a:lnTo>
                    <a:pt x="87" y="0"/>
                  </a:lnTo>
                  <a:lnTo>
                    <a:pt x="87" y="93"/>
                  </a:lnTo>
                  <a:lnTo>
                    <a:pt x="55" y="93"/>
                  </a:lnTo>
                  <a:lnTo>
                    <a:pt x="20" y="29"/>
                  </a:lnTo>
                  <a:lnTo>
                    <a:pt x="20" y="93"/>
                  </a:lnTo>
                  <a:lnTo>
                    <a:pt x="0" y="93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8483600" y="458788"/>
              <a:ext cx="112713" cy="155575"/>
            </a:xfrm>
            <a:custGeom>
              <a:avLst/>
              <a:gdLst/>
              <a:ahLst/>
              <a:cxnLst>
                <a:cxn ang="0">
                  <a:pos x="62" y="21"/>
                </a:cxn>
                <a:cxn ang="0">
                  <a:pos x="52" y="17"/>
                </a:cxn>
                <a:cxn ang="0">
                  <a:pos x="41" y="15"/>
                </a:cxn>
                <a:cxn ang="0">
                  <a:pos x="29" y="17"/>
                </a:cxn>
                <a:cxn ang="0">
                  <a:pos x="24" y="26"/>
                </a:cxn>
                <a:cxn ang="0">
                  <a:pos x="24" y="29"/>
                </a:cxn>
                <a:cxn ang="0">
                  <a:pos x="31" y="34"/>
                </a:cxn>
                <a:cxn ang="0">
                  <a:pos x="55" y="44"/>
                </a:cxn>
                <a:cxn ang="0">
                  <a:pos x="65" y="53"/>
                </a:cxn>
                <a:cxn ang="0">
                  <a:pos x="69" y="62"/>
                </a:cxn>
                <a:cxn ang="0">
                  <a:pos x="71" y="68"/>
                </a:cxn>
                <a:cxn ang="0">
                  <a:pos x="65" y="86"/>
                </a:cxn>
                <a:cxn ang="0">
                  <a:pos x="55" y="94"/>
                </a:cxn>
                <a:cxn ang="0">
                  <a:pos x="41" y="98"/>
                </a:cxn>
                <a:cxn ang="0">
                  <a:pos x="28" y="98"/>
                </a:cxn>
                <a:cxn ang="0">
                  <a:pos x="4" y="96"/>
                </a:cxn>
                <a:cxn ang="0">
                  <a:pos x="0" y="92"/>
                </a:cxn>
                <a:cxn ang="0">
                  <a:pos x="2" y="86"/>
                </a:cxn>
                <a:cxn ang="0">
                  <a:pos x="4" y="77"/>
                </a:cxn>
                <a:cxn ang="0">
                  <a:pos x="28" y="82"/>
                </a:cxn>
                <a:cxn ang="0">
                  <a:pos x="33" y="82"/>
                </a:cxn>
                <a:cxn ang="0">
                  <a:pos x="43" y="77"/>
                </a:cxn>
                <a:cxn ang="0">
                  <a:pos x="45" y="72"/>
                </a:cxn>
                <a:cxn ang="0">
                  <a:pos x="45" y="68"/>
                </a:cxn>
                <a:cxn ang="0">
                  <a:pos x="38" y="62"/>
                </a:cxn>
                <a:cxn ang="0">
                  <a:pos x="16" y="53"/>
                </a:cxn>
                <a:cxn ang="0">
                  <a:pos x="6" y="44"/>
                </a:cxn>
                <a:cxn ang="0">
                  <a:pos x="2" y="34"/>
                </a:cxn>
                <a:cxn ang="0">
                  <a:pos x="0" y="27"/>
                </a:cxn>
                <a:cxn ang="0">
                  <a:pos x="4" y="12"/>
                </a:cxn>
                <a:cxn ang="0">
                  <a:pos x="14" y="3"/>
                </a:cxn>
                <a:cxn ang="0">
                  <a:pos x="26" y="0"/>
                </a:cxn>
                <a:cxn ang="0">
                  <a:pos x="64" y="0"/>
                </a:cxn>
              </a:cxnLst>
              <a:rect l="0" t="0" r="r" b="b"/>
              <a:pathLst>
                <a:path w="71" h="98">
                  <a:moveTo>
                    <a:pt x="64" y="0"/>
                  </a:moveTo>
                  <a:lnTo>
                    <a:pt x="62" y="21"/>
                  </a:lnTo>
                  <a:lnTo>
                    <a:pt x="62" y="21"/>
                  </a:lnTo>
                  <a:lnTo>
                    <a:pt x="52" y="17"/>
                  </a:lnTo>
                  <a:lnTo>
                    <a:pt x="41" y="15"/>
                  </a:lnTo>
                  <a:lnTo>
                    <a:pt x="41" y="15"/>
                  </a:lnTo>
                  <a:lnTo>
                    <a:pt x="36" y="17"/>
                  </a:lnTo>
                  <a:lnTo>
                    <a:pt x="29" y="17"/>
                  </a:lnTo>
                  <a:lnTo>
                    <a:pt x="26" y="21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4" y="29"/>
                  </a:lnTo>
                  <a:lnTo>
                    <a:pt x="26" y="31"/>
                  </a:lnTo>
                  <a:lnTo>
                    <a:pt x="31" y="34"/>
                  </a:lnTo>
                  <a:lnTo>
                    <a:pt x="47" y="41"/>
                  </a:lnTo>
                  <a:lnTo>
                    <a:pt x="55" y="44"/>
                  </a:lnTo>
                  <a:lnTo>
                    <a:pt x="62" y="50"/>
                  </a:lnTo>
                  <a:lnTo>
                    <a:pt x="65" y="53"/>
                  </a:lnTo>
                  <a:lnTo>
                    <a:pt x="67" y="56"/>
                  </a:lnTo>
                  <a:lnTo>
                    <a:pt x="69" y="62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69" y="77"/>
                  </a:lnTo>
                  <a:lnTo>
                    <a:pt x="65" y="86"/>
                  </a:lnTo>
                  <a:lnTo>
                    <a:pt x="60" y="91"/>
                  </a:lnTo>
                  <a:lnTo>
                    <a:pt x="55" y="94"/>
                  </a:lnTo>
                  <a:lnTo>
                    <a:pt x="48" y="96"/>
                  </a:lnTo>
                  <a:lnTo>
                    <a:pt x="41" y="98"/>
                  </a:lnTo>
                  <a:lnTo>
                    <a:pt x="28" y="98"/>
                  </a:lnTo>
                  <a:lnTo>
                    <a:pt x="28" y="98"/>
                  </a:lnTo>
                  <a:lnTo>
                    <a:pt x="12" y="98"/>
                  </a:lnTo>
                  <a:lnTo>
                    <a:pt x="4" y="96"/>
                  </a:lnTo>
                  <a:lnTo>
                    <a:pt x="2" y="96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2" y="86"/>
                  </a:lnTo>
                  <a:lnTo>
                    <a:pt x="4" y="77"/>
                  </a:lnTo>
                  <a:lnTo>
                    <a:pt x="4" y="77"/>
                  </a:lnTo>
                  <a:lnTo>
                    <a:pt x="16" y="80"/>
                  </a:lnTo>
                  <a:lnTo>
                    <a:pt x="28" y="82"/>
                  </a:lnTo>
                  <a:lnTo>
                    <a:pt x="28" y="82"/>
                  </a:lnTo>
                  <a:lnTo>
                    <a:pt x="33" y="82"/>
                  </a:lnTo>
                  <a:lnTo>
                    <a:pt x="38" y="80"/>
                  </a:lnTo>
                  <a:lnTo>
                    <a:pt x="43" y="77"/>
                  </a:lnTo>
                  <a:lnTo>
                    <a:pt x="45" y="75"/>
                  </a:lnTo>
                  <a:lnTo>
                    <a:pt x="45" y="72"/>
                  </a:lnTo>
                  <a:lnTo>
                    <a:pt x="45" y="72"/>
                  </a:lnTo>
                  <a:lnTo>
                    <a:pt x="45" y="68"/>
                  </a:lnTo>
                  <a:lnTo>
                    <a:pt x="43" y="65"/>
                  </a:lnTo>
                  <a:lnTo>
                    <a:pt x="38" y="62"/>
                  </a:lnTo>
                  <a:lnTo>
                    <a:pt x="23" y="56"/>
                  </a:lnTo>
                  <a:lnTo>
                    <a:pt x="16" y="53"/>
                  </a:lnTo>
                  <a:lnTo>
                    <a:pt x="7" y="48"/>
                  </a:lnTo>
                  <a:lnTo>
                    <a:pt x="6" y="44"/>
                  </a:lnTo>
                  <a:lnTo>
                    <a:pt x="2" y="39"/>
                  </a:lnTo>
                  <a:lnTo>
                    <a:pt x="2" y="34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19"/>
                  </a:lnTo>
                  <a:lnTo>
                    <a:pt x="4" y="12"/>
                  </a:lnTo>
                  <a:lnTo>
                    <a:pt x="9" y="7"/>
                  </a:lnTo>
                  <a:lnTo>
                    <a:pt x="14" y="3"/>
                  </a:lnTo>
                  <a:lnTo>
                    <a:pt x="19" y="2"/>
                  </a:lnTo>
                  <a:lnTo>
                    <a:pt x="26" y="0"/>
                  </a:lnTo>
                  <a:lnTo>
                    <a:pt x="4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035" name="Freeform 11"/>
            <p:cNvSpPr>
              <a:spLocks/>
            </p:cNvSpPr>
            <p:nvPr userDrawn="1"/>
          </p:nvSpPr>
          <p:spPr bwMode="auto">
            <a:xfrm>
              <a:off x="8609013" y="463551"/>
              <a:ext cx="133350" cy="15081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40"/>
                </a:cxn>
                <a:cxn ang="0">
                  <a:pos x="55" y="0"/>
                </a:cxn>
                <a:cxn ang="0">
                  <a:pos x="82" y="0"/>
                </a:cxn>
                <a:cxn ang="0">
                  <a:pos x="48" y="45"/>
                </a:cxn>
                <a:cxn ang="0">
                  <a:pos x="84" y="93"/>
                </a:cxn>
                <a:cxn ang="0">
                  <a:pos x="84" y="93"/>
                </a:cxn>
                <a:cxn ang="0">
                  <a:pos x="77" y="95"/>
                </a:cxn>
                <a:cxn ang="0">
                  <a:pos x="68" y="95"/>
                </a:cxn>
                <a:cxn ang="0">
                  <a:pos x="68" y="95"/>
                </a:cxn>
                <a:cxn ang="0">
                  <a:pos x="62" y="95"/>
                </a:cxn>
                <a:cxn ang="0">
                  <a:pos x="55" y="93"/>
                </a:cxn>
                <a:cxn ang="0">
                  <a:pos x="55" y="93"/>
                </a:cxn>
                <a:cxn ang="0">
                  <a:pos x="41" y="74"/>
                </a:cxn>
                <a:cxn ang="0">
                  <a:pos x="26" y="52"/>
                </a:cxn>
                <a:cxn ang="0">
                  <a:pos x="26" y="52"/>
                </a:cxn>
                <a:cxn ang="0">
                  <a:pos x="24" y="55"/>
                </a:cxn>
                <a:cxn ang="0">
                  <a:pos x="24" y="60"/>
                </a:cxn>
                <a:cxn ang="0">
                  <a:pos x="24" y="95"/>
                </a:cxn>
                <a:cxn ang="0">
                  <a:pos x="0" y="95"/>
                </a:cxn>
                <a:cxn ang="0">
                  <a:pos x="0" y="0"/>
                </a:cxn>
                <a:cxn ang="0">
                  <a:pos x="24" y="0"/>
                </a:cxn>
              </a:cxnLst>
              <a:rect l="0" t="0" r="r" b="b"/>
              <a:pathLst>
                <a:path w="84" h="95">
                  <a:moveTo>
                    <a:pt x="24" y="0"/>
                  </a:moveTo>
                  <a:lnTo>
                    <a:pt x="24" y="40"/>
                  </a:lnTo>
                  <a:lnTo>
                    <a:pt x="55" y="0"/>
                  </a:lnTo>
                  <a:lnTo>
                    <a:pt x="82" y="0"/>
                  </a:lnTo>
                  <a:lnTo>
                    <a:pt x="48" y="45"/>
                  </a:lnTo>
                  <a:lnTo>
                    <a:pt x="84" y="93"/>
                  </a:lnTo>
                  <a:lnTo>
                    <a:pt x="84" y="93"/>
                  </a:lnTo>
                  <a:lnTo>
                    <a:pt x="77" y="95"/>
                  </a:lnTo>
                  <a:lnTo>
                    <a:pt x="68" y="95"/>
                  </a:lnTo>
                  <a:lnTo>
                    <a:pt x="68" y="95"/>
                  </a:lnTo>
                  <a:lnTo>
                    <a:pt x="62" y="95"/>
                  </a:lnTo>
                  <a:lnTo>
                    <a:pt x="55" y="93"/>
                  </a:lnTo>
                  <a:lnTo>
                    <a:pt x="55" y="93"/>
                  </a:lnTo>
                  <a:lnTo>
                    <a:pt x="41" y="74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24" y="55"/>
                  </a:lnTo>
                  <a:lnTo>
                    <a:pt x="24" y="60"/>
                  </a:lnTo>
                  <a:lnTo>
                    <a:pt x="24" y="95"/>
                  </a:lnTo>
                  <a:lnTo>
                    <a:pt x="0" y="95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036" name="Freeform 12"/>
            <p:cNvSpPr>
              <a:spLocks/>
            </p:cNvSpPr>
            <p:nvPr userDrawn="1"/>
          </p:nvSpPr>
          <p:spPr bwMode="auto">
            <a:xfrm>
              <a:off x="8766175" y="455613"/>
              <a:ext cx="109538" cy="160338"/>
            </a:xfrm>
            <a:custGeom>
              <a:avLst/>
              <a:gdLst/>
              <a:ahLst/>
              <a:cxnLst>
                <a:cxn ang="0">
                  <a:pos x="67" y="28"/>
                </a:cxn>
                <a:cxn ang="0">
                  <a:pos x="67" y="28"/>
                </a:cxn>
                <a:cxn ang="0">
                  <a:pos x="67" y="35"/>
                </a:cxn>
                <a:cxn ang="0">
                  <a:pos x="64" y="41"/>
                </a:cxn>
                <a:cxn ang="0">
                  <a:pos x="57" y="55"/>
                </a:cxn>
                <a:cxn ang="0">
                  <a:pos x="45" y="69"/>
                </a:cxn>
                <a:cxn ang="0">
                  <a:pos x="33" y="81"/>
                </a:cxn>
                <a:cxn ang="0">
                  <a:pos x="33" y="81"/>
                </a:cxn>
                <a:cxn ang="0">
                  <a:pos x="34" y="81"/>
                </a:cxn>
                <a:cxn ang="0">
                  <a:pos x="40" y="81"/>
                </a:cxn>
                <a:cxn ang="0">
                  <a:pos x="69" y="81"/>
                </a:cxn>
                <a:cxn ang="0">
                  <a:pos x="69" y="101"/>
                </a:cxn>
                <a:cxn ang="0">
                  <a:pos x="0" y="101"/>
                </a:cxn>
                <a:cxn ang="0">
                  <a:pos x="0" y="81"/>
                </a:cxn>
                <a:cxn ang="0">
                  <a:pos x="0" y="81"/>
                </a:cxn>
                <a:cxn ang="0">
                  <a:pos x="24" y="57"/>
                </a:cxn>
                <a:cxn ang="0">
                  <a:pos x="36" y="43"/>
                </a:cxn>
                <a:cxn ang="0">
                  <a:pos x="40" y="36"/>
                </a:cxn>
                <a:cxn ang="0">
                  <a:pos x="41" y="31"/>
                </a:cxn>
                <a:cxn ang="0">
                  <a:pos x="41" y="31"/>
                </a:cxn>
                <a:cxn ang="0">
                  <a:pos x="41" y="26"/>
                </a:cxn>
                <a:cxn ang="0">
                  <a:pos x="40" y="24"/>
                </a:cxn>
                <a:cxn ang="0">
                  <a:pos x="34" y="21"/>
                </a:cxn>
                <a:cxn ang="0">
                  <a:pos x="29" y="19"/>
                </a:cxn>
                <a:cxn ang="0">
                  <a:pos x="24" y="19"/>
                </a:cxn>
                <a:cxn ang="0">
                  <a:pos x="24" y="19"/>
                </a:cxn>
                <a:cxn ang="0">
                  <a:pos x="14" y="21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19"/>
                </a:cxn>
                <a:cxn ang="0">
                  <a:pos x="0" y="12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2" y="4"/>
                </a:cxn>
                <a:cxn ang="0">
                  <a:pos x="5" y="2"/>
                </a:cxn>
                <a:cxn ang="0">
                  <a:pos x="14" y="0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45" y="0"/>
                </a:cxn>
                <a:cxn ang="0">
                  <a:pos x="50" y="2"/>
                </a:cxn>
                <a:cxn ang="0">
                  <a:pos x="57" y="4"/>
                </a:cxn>
                <a:cxn ang="0">
                  <a:pos x="60" y="9"/>
                </a:cxn>
                <a:cxn ang="0">
                  <a:pos x="65" y="12"/>
                </a:cxn>
                <a:cxn ang="0">
                  <a:pos x="67" y="19"/>
                </a:cxn>
                <a:cxn ang="0">
                  <a:pos x="67" y="28"/>
                </a:cxn>
                <a:cxn ang="0">
                  <a:pos x="67" y="28"/>
                </a:cxn>
              </a:cxnLst>
              <a:rect l="0" t="0" r="r" b="b"/>
              <a:pathLst>
                <a:path w="69" h="101">
                  <a:moveTo>
                    <a:pt x="67" y="28"/>
                  </a:moveTo>
                  <a:lnTo>
                    <a:pt x="67" y="28"/>
                  </a:lnTo>
                  <a:lnTo>
                    <a:pt x="67" y="35"/>
                  </a:lnTo>
                  <a:lnTo>
                    <a:pt x="64" y="41"/>
                  </a:lnTo>
                  <a:lnTo>
                    <a:pt x="57" y="55"/>
                  </a:lnTo>
                  <a:lnTo>
                    <a:pt x="45" y="69"/>
                  </a:lnTo>
                  <a:lnTo>
                    <a:pt x="33" y="81"/>
                  </a:lnTo>
                  <a:lnTo>
                    <a:pt x="33" y="81"/>
                  </a:lnTo>
                  <a:lnTo>
                    <a:pt x="34" y="81"/>
                  </a:lnTo>
                  <a:lnTo>
                    <a:pt x="40" y="81"/>
                  </a:lnTo>
                  <a:lnTo>
                    <a:pt x="69" y="81"/>
                  </a:lnTo>
                  <a:lnTo>
                    <a:pt x="69" y="101"/>
                  </a:lnTo>
                  <a:lnTo>
                    <a:pt x="0" y="101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24" y="57"/>
                  </a:lnTo>
                  <a:lnTo>
                    <a:pt x="36" y="43"/>
                  </a:lnTo>
                  <a:lnTo>
                    <a:pt x="40" y="36"/>
                  </a:lnTo>
                  <a:lnTo>
                    <a:pt x="41" y="31"/>
                  </a:lnTo>
                  <a:lnTo>
                    <a:pt x="41" y="31"/>
                  </a:lnTo>
                  <a:lnTo>
                    <a:pt x="41" y="26"/>
                  </a:lnTo>
                  <a:lnTo>
                    <a:pt x="40" y="24"/>
                  </a:lnTo>
                  <a:lnTo>
                    <a:pt x="34" y="21"/>
                  </a:lnTo>
                  <a:lnTo>
                    <a:pt x="29" y="19"/>
                  </a:lnTo>
                  <a:lnTo>
                    <a:pt x="24" y="19"/>
                  </a:lnTo>
                  <a:lnTo>
                    <a:pt x="24" y="19"/>
                  </a:lnTo>
                  <a:lnTo>
                    <a:pt x="14" y="21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2"/>
                  </a:lnTo>
                  <a:lnTo>
                    <a:pt x="14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45" y="0"/>
                  </a:lnTo>
                  <a:lnTo>
                    <a:pt x="50" y="2"/>
                  </a:lnTo>
                  <a:lnTo>
                    <a:pt x="57" y="4"/>
                  </a:lnTo>
                  <a:lnTo>
                    <a:pt x="60" y="9"/>
                  </a:lnTo>
                  <a:lnTo>
                    <a:pt x="65" y="12"/>
                  </a:lnTo>
                  <a:lnTo>
                    <a:pt x="67" y="19"/>
                  </a:lnTo>
                  <a:lnTo>
                    <a:pt x="67" y="28"/>
                  </a:lnTo>
                  <a:lnTo>
                    <a:pt x="67" y="28"/>
                  </a:lnTo>
                  <a:close/>
                </a:path>
              </a:pathLst>
            </a:custGeom>
            <a:solidFill>
              <a:srgbClr val="50A1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sp>
        <p:nvSpPr>
          <p:cNvPr id="2053" name="Zástupný symbol pro nadpis 1"/>
          <p:cNvSpPr>
            <a:spLocks noGrp="1"/>
          </p:cNvSpPr>
          <p:nvPr userDrawn="1">
            <p:ph type="title"/>
          </p:nvPr>
        </p:nvSpPr>
        <p:spPr bwMode="auto">
          <a:xfrm>
            <a:off x="827088" y="115888"/>
            <a:ext cx="72739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4" name="Zástupný symbol pro text 2"/>
          <p:cNvSpPr>
            <a:spLocks noGrp="1"/>
          </p:cNvSpPr>
          <p:nvPr userDrawn="1">
            <p:ph type="body" idx="1"/>
          </p:nvPr>
        </p:nvSpPr>
        <p:spPr bwMode="auto">
          <a:xfrm>
            <a:off x="827088" y="1600200"/>
            <a:ext cx="7993062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4" name="Rectangle 14"/>
          <p:cNvSpPr>
            <a:spLocks noChangeArrowheads="1"/>
          </p:cNvSpPr>
          <p:nvPr userDrawn="1"/>
        </p:nvSpPr>
        <p:spPr bwMode="auto">
          <a:xfrm>
            <a:off x="3175" y="6032500"/>
            <a:ext cx="9140825" cy="36513"/>
          </a:xfrm>
          <a:prstGeom prst="rect">
            <a:avLst/>
          </a:prstGeom>
          <a:solidFill>
            <a:srgbClr val="4B494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7425" y="6259513"/>
            <a:ext cx="428625" cy="360362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45A12A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11A44CB6-D780-497C-B73F-51ACB1DF45D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cxnSp>
        <p:nvCxnSpPr>
          <p:cNvPr id="26" name="Přímá spojnice 25"/>
          <p:cNvCxnSpPr/>
          <p:nvPr userDrawn="1"/>
        </p:nvCxnSpPr>
        <p:spPr>
          <a:xfrm>
            <a:off x="9039225" y="6265863"/>
            <a:ext cx="0" cy="354012"/>
          </a:xfrm>
          <a:prstGeom prst="line">
            <a:avLst/>
          </a:prstGeom>
          <a:ln w="25400">
            <a:solidFill>
              <a:srgbClr val="45A1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 userDrawn="1"/>
        </p:nvCxnSpPr>
        <p:spPr>
          <a:xfrm>
            <a:off x="8621713" y="6265863"/>
            <a:ext cx="0" cy="354012"/>
          </a:xfrm>
          <a:prstGeom prst="line">
            <a:avLst/>
          </a:prstGeom>
          <a:ln w="25400">
            <a:solidFill>
              <a:srgbClr val="45A1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9" name="Obrázek 22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150" y="6188075"/>
            <a:ext cx="2590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0918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6"/>
        </a:buBlip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novotna@trexima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3"/>
          <p:cNvSpPr>
            <a:spLocks noGrp="1"/>
          </p:cNvSpPr>
          <p:nvPr>
            <p:ph type="title"/>
          </p:nvPr>
        </p:nvSpPr>
        <p:spPr>
          <a:xfrm>
            <a:off x="2960555" y="3165235"/>
            <a:ext cx="5717455" cy="1881554"/>
          </a:xfrm>
        </p:spPr>
        <p:txBody>
          <a:bodyPr/>
          <a:lstStyle/>
          <a:p>
            <a:pPr algn="r"/>
            <a:r>
              <a:rPr lang="cs-CZ" sz="2800" b="1" dirty="0" smtClean="0">
                <a:solidFill>
                  <a:srgbClr val="E05206"/>
                </a:solidFill>
                <a:cs typeface="Arial" charset="0"/>
              </a:rPr>
              <a:t>Kvalitativní šetření mezi  autorizovanými osobami</a:t>
            </a:r>
            <a:br>
              <a:rPr lang="cs-CZ" sz="2800" b="1" dirty="0" smtClean="0">
                <a:solidFill>
                  <a:srgbClr val="E05206"/>
                </a:solidFill>
                <a:cs typeface="Arial" charset="0"/>
              </a:rPr>
            </a:br>
            <a:r>
              <a:rPr lang="cs-CZ" sz="2800" b="1" dirty="0" smtClean="0">
                <a:solidFill>
                  <a:srgbClr val="E05206"/>
                </a:solidFill>
                <a:cs typeface="Arial" charset="0"/>
              </a:rPr>
              <a:t/>
            </a:r>
            <a:br>
              <a:rPr lang="cs-CZ" sz="2800" b="1" dirty="0" smtClean="0">
                <a:solidFill>
                  <a:srgbClr val="E05206"/>
                </a:solidFill>
                <a:cs typeface="Arial" charset="0"/>
              </a:rPr>
            </a:br>
            <a:r>
              <a:rPr lang="cs-CZ" sz="1800" b="1" dirty="0" smtClean="0">
                <a:solidFill>
                  <a:srgbClr val="E05206"/>
                </a:solidFill>
                <a:cs typeface="Arial" charset="0"/>
              </a:rPr>
              <a:t>Výstupy z </a:t>
            </a:r>
            <a:r>
              <a:rPr lang="cs-CZ" sz="1800" b="1" dirty="0" err="1" smtClean="0">
                <a:solidFill>
                  <a:srgbClr val="E05206"/>
                </a:solidFill>
                <a:cs typeface="Arial" charset="0"/>
              </a:rPr>
              <a:t>Focus</a:t>
            </a:r>
            <a:r>
              <a:rPr lang="cs-CZ" sz="1800" b="1" dirty="0" smtClean="0">
                <a:solidFill>
                  <a:srgbClr val="E05206"/>
                </a:solidFill>
                <a:cs typeface="Arial" charset="0"/>
              </a:rPr>
              <a:t> </a:t>
            </a:r>
            <a:r>
              <a:rPr lang="cs-CZ" sz="1800" b="1" dirty="0" err="1" smtClean="0">
                <a:solidFill>
                  <a:srgbClr val="E05206"/>
                </a:solidFill>
                <a:cs typeface="Arial" charset="0"/>
              </a:rPr>
              <a:t>Groups</a:t>
            </a:r>
            <a:r>
              <a:rPr lang="cs-CZ" sz="1800" b="1" dirty="0" smtClean="0">
                <a:solidFill>
                  <a:srgbClr val="E05206"/>
                </a:solidFill>
                <a:cs typeface="Arial" charset="0"/>
              </a:rPr>
              <a:t>, červen – září 2014</a:t>
            </a:r>
            <a:endParaRPr lang="cs-CZ" sz="3200" dirty="0" smtClean="0"/>
          </a:p>
        </p:txBody>
      </p:sp>
      <p:sp>
        <p:nvSpPr>
          <p:cNvPr id="3075" name="TextovéPole 3"/>
          <p:cNvSpPr txBox="1">
            <a:spLocks noChangeArrowheads="1"/>
          </p:cNvSpPr>
          <p:nvPr/>
        </p:nvSpPr>
        <p:spPr bwMode="auto">
          <a:xfrm>
            <a:off x="3057268" y="3810000"/>
            <a:ext cx="5624944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cs-CZ" i="1" dirty="0" smtClean="0">
                <a:solidFill>
                  <a:srgbClr val="E0520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7.10.2014</a:t>
            </a:r>
            <a:endParaRPr lang="cs-CZ" i="1" dirty="0" smtClean="0">
              <a:solidFill>
                <a:srgbClr val="E0520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endParaRPr lang="cs-CZ" sz="800" i="1" dirty="0" smtClean="0">
              <a:solidFill>
                <a:srgbClr val="E0520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cs-CZ" i="1" dirty="0" smtClean="0">
                <a:solidFill>
                  <a:srgbClr val="E0520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Eva </a:t>
            </a:r>
            <a:r>
              <a:rPr lang="cs-CZ" i="1" dirty="0" smtClean="0">
                <a:solidFill>
                  <a:srgbClr val="E0520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Novotná</a:t>
            </a:r>
            <a:endParaRPr lang="cs-CZ" i="1" dirty="0" smtClean="0">
              <a:solidFill>
                <a:srgbClr val="E0520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710" y="506295"/>
            <a:ext cx="3162300" cy="2371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4970" y="362069"/>
            <a:ext cx="6054499" cy="504825"/>
          </a:xfrm>
        </p:spPr>
        <p:txBody>
          <a:bodyPr/>
          <a:lstStyle/>
          <a:p>
            <a:r>
              <a:rPr lang="cs-CZ" dirty="0" smtClean="0"/>
              <a:t>Spolupráce s ÚP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70234" y="1023958"/>
            <a:ext cx="6566034" cy="5023077"/>
          </a:xfrm>
        </p:spPr>
        <p:txBody>
          <a:bodyPr/>
          <a:lstStyle/>
          <a:p>
            <a:r>
              <a:rPr lang="cs-CZ" sz="1400" dirty="0" smtClean="0"/>
              <a:t>Často </a:t>
            </a:r>
            <a:r>
              <a:rPr lang="cs-CZ" sz="1400" b="1" dirty="0" smtClean="0"/>
              <a:t>obtížně navazována</a:t>
            </a:r>
            <a:r>
              <a:rPr lang="cs-CZ" sz="1400" dirty="0" smtClean="0"/>
              <a:t>, pouze na základě osobních kontaktů</a:t>
            </a:r>
          </a:p>
          <a:p>
            <a:pPr>
              <a:buNone/>
            </a:pPr>
            <a:r>
              <a:rPr lang="cs-CZ" sz="1400" i="1" dirty="0" smtClean="0">
                <a:solidFill>
                  <a:schemeClr val="bg1">
                    <a:lumMod val="50000"/>
                  </a:schemeClr>
                </a:solidFill>
              </a:rPr>
              <a:t>„Chtěla jsem pomoct, jít na ÚP a říct jim víc informací o NSK, aby s tím pracovali – nechtějí…“</a:t>
            </a:r>
          </a:p>
          <a:p>
            <a:r>
              <a:rPr lang="cs-CZ" sz="1400" b="1" dirty="0" smtClean="0"/>
              <a:t>Neposílají </a:t>
            </a:r>
            <a:r>
              <a:rPr lang="cs-CZ" sz="1400" b="1" dirty="0" smtClean="0"/>
              <a:t>uchazeče</a:t>
            </a:r>
            <a:r>
              <a:rPr lang="cs-CZ" sz="1400" dirty="0" smtClean="0"/>
              <a:t>, </a:t>
            </a:r>
            <a:r>
              <a:rPr lang="cs-CZ" sz="1400" b="1" dirty="0" smtClean="0"/>
              <a:t>nenabízejí možnost zvolené rekvalifikace</a:t>
            </a:r>
          </a:p>
          <a:p>
            <a:pPr>
              <a:buNone/>
            </a:pPr>
            <a:r>
              <a:rPr lang="cs-CZ" sz="1400" i="1" dirty="0" smtClean="0">
                <a:solidFill>
                  <a:schemeClr val="bg1">
                    <a:lumMod val="50000"/>
                  </a:schemeClr>
                </a:solidFill>
              </a:rPr>
              <a:t>„U PK Výroba perníku nám na ÚP řekli, že je to zájmová činnost, že si to mohou dělat ženský na mateřské a úplně to vyškrtli z plánu rekvalifikací…“</a:t>
            </a:r>
          </a:p>
          <a:p>
            <a:r>
              <a:rPr lang="cs-CZ" sz="1400" dirty="0"/>
              <a:t>V některých případech o NSK na ÚP nemají </a:t>
            </a:r>
            <a:r>
              <a:rPr lang="cs-CZ" sz="1400" b="1" dirty="0" smtClean="0"/>
              <a:t>zprostředkovatelé práce vůbec žádné informace</a:t>
            </a:r>
            <a:endParaRPr lang="cs-CZ" sz="1400" b="1" i="1" dirty="0" smtClean="0"/>
          </a:p>
          <a:p>
            <a:pPr>
              <a:buNone/>
            </a:pPr>
            <a:r>
              <a:rPr lang="cs-CZ" sz="1400" i="1" dirty="0" smtClean="0">
                <a:solidFill>
                  <a:schemeClr val="bg1">
                    <a:lumMod val="50000"/>
                  </a:schemeClr>
                </a:solidFill>
              </a:rPr>
              <a:t>„Vedoucí na ÚP informace má, ale proč ty informace nemají i ty zprostředkovatelky?“</a:t>
            </a:r>
          </a:p>
          <a:p>
            <a:r>
              <a:rPr lang="cs-CZ" sz="1400" b="1" dirty="0" smtClean="0"/>
              <a:t>Ani v rámci projektu UNIV nebyl zájem</a:t>
            </a:r>
            <a:r>
              <a:rPr lang="cs-CZ" sz="1400" dirty="0" smtClean="0"/>
              <a:t>, i když nebylo potřeba financovat</a:t>
            </a:r>
          </a:p>
          <a:p>
            <a:r>
              <a:rPr lang="cs-CZ" sz="1400" dirty="0" smtClean="0"/>
              <a:t>Přezkušování PK je na ÚP </a:t>
            </a:r>
            <a:r>
              <a:rPr lang="cs-CZ" sz="1400" b="1" dirty="0" smtClean="0"/>
              <a:t>zaměňováno za rekvalifikační kurzy</a:t>
            </a:r>
          </a:p>
          <a:p>
            <a:r>
              <a:rPr lang="cs-CZ" sz="1400" dirty="0" smtClean="0"/>
              <a:t>U soutěžených rekvalifikačních kurzů </a:t>
            </a:r>
            <a:r>
              <a:rPr lang="cs-CZ" sz="1400" b="1" dirty="0" smtClean="0"/>
              <a:t>problém s úrovní vítězných vzdělávacích společností</a:t>
            </a:r>
            <a:r>
              <a:rPr lang="cs-CZ" sz="1400" dirty="0" smtClean="0"/>
              <a:t>, které buď zajišťují zkoušky nekvalitně, nebo posílají na zkoušky nepřipravené uchazeče: </a:t>
            </a:r>
          </a:p>
          <a:p>
            <a:pPr>
              <a:buNone/>
            </a:pPr>
            <a:r>
              <a:rPr lang="cs-CZ" sz="1400" i="1" dirty="0" smtClean="0">
                <a:solidFill>
                  <a:schemeClr val="bg1">
                    <a:lumMod val="50000"/>
                  </a:schemeClr>
                </a:solidFill>
              </a:rPr>
              <a:t>„Je to komerční vzdělávací agentura, která si je měsíc připravovala, a když k nám přišli, tak nic neuměli…Pokud peníze pouští UP takovým to agenturám, tak si myslím, že to není dobře“</a:t>
            </a:r>
            <a:endParaRPr lang="cs-CZ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>
          <a:xfrm>
            <a:off x="8497615" y="6259513"/>
            <a:ext cx="538436" cy="346239"/>
          </a:xfrm>
        </p:spPr>
        <p:txBody>
          <a:bodyPr/>
          <a:lstStyle/>
          <a:p>
            <a:pPr>
              <a:defRPr/>
            </a:pPr>
            <a:fld id="{A3DB31A5-4229-4DF8-8ABA-BBC7F560344D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0716" y="378372"/>
            <a:ext cx="1450429" cy="618630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Zvýšit informovanost na ÚP</a:t>
            </a:r>
          </a:p>
          <a:p>
            <a:pPr>
              <a:buFont typeface="Arial" pitchFamily="34" charset="0"/>
              <a:buChar char="•"/>
            </a:pPr>
            <a:endParaRPr lang="cs-CZ" sz="2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Problematika zákona o veřejných zakázkách</a:t>
            </a:r>
          </a:p>
          <a:p>
            <a:pPr>
              <a:buFont typeface="Arial" pitchFamily="34" charset="0"/>
              <a:buChar char="•"/>
            </a:pPr>
            <a:endParaRPr lang="cs-CZ" sz="2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Původní zacílení NSK nebylo jako výstup rekvalifikace</a:t>
            </a:r>
          </a:p>
        </p:txBody>
      </p:sp>
      <p:sp>
        <p:nvSpPr>
          <p:cNvPr id="7" name="Šipka doleva 6"/>
          <p:cNvSpPr/>
          <p:nvPr/>
        </p:nvSpPr>
        <p:spPr>
          <a:xfrm>
            <a:off x="1671144" y="2459421"/>
            <a:ext cx="504497" cy="1194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09675" y="335701"/>
            <a:ext cx="5880327" cy="504825"/>
          </a:xfrm>
        </p:spPr>
        <p:txBody>
          <a:bodyPr/>
          <a:lstStyle/>
          <a:p>
            <a:r>
              <a:rPr lang="cs-CZ" dirty="0" smtClean="0"/>
              <a:t>Spolupráce s firmami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0" y="1024759"/>
            <a:ext cx="6444762" cy="5101405"/>
          </a:xfrm>
        </p:spPr>
        <p:txBody>
          <a:bodyPr/>
          <a:lstStyle/>
          <a:p>
            <a:r>
              <a:rPr lang="cs-CZ" sz="2000" dirty="0" smtClean="0"/>
              <a:t>Ještě </a:t>
            </a:r>
            <a:r>
              <a:rPr lang="cs-CZ" sz="2000" b="1" dirty="0" smtClean="0"/>
              <a:t>mnoho zaměstnavatelů NSK vůbec nezná </a:t>
            </a:r>
            <a:r>
              <a:rPr lang="cs-CZ" sz="2000" dirty="0" smtClean="0"/>
              <a:t>a nemá informace o možnosti přezkušování z PK</a:t>
            </a:r>
          </a:p>
          <a:p>
            <a:endParaRPr lang="cs-CZ" sz="2000" dirty="0" smtClean="0"/>
          </a:p>
          <a:p>
            <a:r>
              <a:rPr lang="cs-CZ" sz="2000" dirty="0" smtClean="0"/>
              <a:t>V důsledku ekonomické situace zaměstnavatelé nemají příliš velký zájem o vzdělávání svých zaměstnanců, </a:t>
            </a:r>
            <a:r>
              <a:rPr lang="cs-CZ" sz="2000" b="1" dirty="0" smtClean="0"/>
              <a:t>v </a:t>
            </a:r>
            <a:r>
              <a:rPr lang="cs-CZ" sz="2000" b="1" dirty="0"/>
              <a:t>p</a:t>
            </a:r>
            <a:r>
              <a:rPr lang="cs-CZ" sz="2000" b="1" dirty="0" smtClean="0"/>
              <a:t>oslední době je však patrné určité zlepšení</a:t>
            </a:r>
            <a:r>
              <a:rPr lang="cs-CZ" sz="2000" dirty="0" smtClean="0"/>
              <a:t> – posílají své zaměstnance na zkoušky z PK (např. kuchařky)</a:t>
            </a:r>
          </a:p>
          <a:p>
            <a:pPr>
              <a:buNone/>
            </a:pPr>
            <a:r>
              <a:rPr lang="cs-CZ" sz="1400" i="1" dirty="0" smtClean="0">
                <a:solidFill>
                  <a:schemeClr val="bg1">
                    <a:lumMod val="50000"/>
                  </a:schemeClr>
                </a:solidFill>
              </a:rPr>
              <a:t>„Dvě firmy nás oslovily, zajišťovali jsme jim prodavače</a:t>
            </a:r>
            <a:r>
              <a:rPr lang="cs-CZ" sz="1400" i="1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>
              <a:buNone/>
            </a:pPr>
            <a:endParaRPr lang="cs-CZ" sz="1400" dirty="0" smtClean="0"/>
          </a:p>
          <a:p>
            <a:r>
              <a:rPr lang="cs-CZ" sz="2000" b="1" dirty="0" smtClean="0"/>
              <a:t>Spolupráce i v rámci realizace zkoušek</a:t>
            </a:r>
          </a:p>
          <a:p>
            <a:pPr>
              <a:buNone/>
            </a:pPr>
            <a:r>
              <a:rPr lang="cs-CZ" sz="1400" i="1" dirty="0" smtClean="0">
                <a:solidFill>
                  <a:schemeClr val="bg1">
                    <a:lumMod val="50000"/>
                  </a:schemeClr>
                </a:solidFill>
              </a:rPr>
              <a:t>„S firmami máme zkušenosti; když potřebujeme nějaký díl zkoušky udělat v jiném prostředí, tak nám vyjdou nám vstříc. Máme s nimi uzavřenou dohodu (zemědělství, potravinářství)…“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>
          <a:xfrm>
            <a:off x="8544910" y="6274675"/>
            <a:ext cx="599090" cy="331077"/>
          </a:xfrm>
        </p:spPr>
        <p:txBody>
          <a:bodyPr/>
          <a:lstStyle/>
          <a:p>
            <a:pPr>
              <a:defRPr/>
            </a:pPr>
            <a:fld id="{A3DB31A5-4229-4DF8-8ABA-BBC7F560344D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6" name="Šipka doleva 5"/>
          <p:cNvSpPr/>
          <p:nvPr/>
        </p:nvSpPr>
        <p:spPr>
          <a:xfrm>
            <a:off x="1671144" y="2459421"/>
            <a:ext cx="504497" cy="1194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89187" y="1324303"/>
            <a:ext cx="1466193" cy="41549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Aktivně zvyšovat povědomí zaměstnavatelů o NSK</a:t>
            </a:r>
          </a:p>
          <a:p>
            <a:pPr>
              <a:buFont typeface="Arial" pitchFamily="34" charset="0"/>
              <a:buChar char="•"/>
            </a:pPr>
            <a:endParaRPr lang="cs-CZ" sz="2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Posílit motivaci zavádění NSK ve firmách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6447" y="71928"/>
            <a:ext cx="5938384" cy="987198"/>
          </a:xfrm>
        </p:spPr>
        <p:txBody>
          <a:bodyPr/>
          <a:lstStyle/>
          <a:p>
            <a:r>
              <a:rPr lang="cs-CZ" dirty="0" smtClean="0"/>
              <a:t>Práce s informacemi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8403021" y="6321971"/>
            <a:ext cx="633029" cy="297903"/>
          </a:xfrm>
        </p:spPr>
        <p:txBody>
          <a:bodyPr/>
          <a:lstStyle/>
          <a:p>
            <a:pPr>
              <a:defRPr/>
            </a:pPr>
            <a:fld id="{5257F617-6C3E-4135-B8BD-E348977C2DCB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2270234" y="1248507"/>
            <a:ext cx="6549916" cy="4807853"/>
          </a:xfrm>
        </p:spPr>
        <p:txBody>
          <a:bodyPr/>
          <a:lstStyle/>
          <a:p>
            <a:r>
              <a:rPr lang="cs-CZ" sz="1800" dirty="0" smtClean="0"/>
              <a:t>Absence informací o změnách v PK, o nově vzniklých PK a o změně sestav ÚPK</a:t>
            </a:r>
          </a:p>
          <a:p>
            <a:endParaRPr lang="cs-CZ" sz="1800" dirty="0" smtClean="0"/>
          </a:p>
          <a:p>
            <a:r>
              <a:rPr lang="cs-CZ" sz="1800" dirty="0" smtClean="0"/>
              <a:t>Neznají weby, odkazy, nevyznají se </a:t>
            </a:r>
          </a:p>
          <a:p>
            <a:endParaRPr lang="cs-CZ" sz="1800" dirty="0" smtClean="0"/>
          </a:p>
          <a:p>
            <a:r>
              <a:rPr lang="cs-CZ" sz="1800" dirty="0" smtClean="0"/>
              <a:t>Které PK tvoří úplnou PK? - neorientují se, a to i v důsledku probíhajících změn v sestavách</a:t>
            </a:r>
          </a:p>
          <a:p>
            <a:endParaRPr lang="cs-CZ" sz="1800" dirty="0" smtClean="0"/>
          </a:p>
          <a:p>
            <a:r>
              <a:rPr lang="cs-CZ" sz="1800" dirty="0" smtClean="0"/>
              <a:t>Chybí informace v mezinárodním kontextu – platnost osvědčení v zahraničí apod.</a:t>
            </a:r>
          </a:p>
          <a:p>
            <a:endParaRPr lang="cs-CZ" sz="1800" dirty="0" smtClean="0"/>
          </a:p>
          <a:p>
            <a:r>
              <a:rPr lang="cs-CZ" sz="1800" dirty="0" smtClean="0"/>
              <a:t>Chybí ucelené informace o termínech zkoušek z PK</a:t>
            </a:r>
          </a:p>
          <a:p>
            <a:endParaRPr lang="cs-CZ" sz="1800" dirty="0" smtClean="0"/>
          </a:p>
          <a:p>
            <a:r>
              <a:rPr lang="cs-CZ" sz="1800" dirty="0" smtClean="0"/>
              <a:t>Jak a kde je možné připomínkovat PK? </a:t>
            </a:r>
          </a:p>
          <a:p>
            <a:endParaRPr lang="cs-CZ" sz="18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189187" y="346841"/>
            <a:ext cx="1466193" cy="5940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Řada informací dostupná, ale </a:t>
            </a:r>
            <a:r>
              <a:rPr lang="cs-CZ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AOs</a:t>
            </a:r>
            <a:r>
              <a:rPr lang="cs-C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neznají </a:t>
            </a:r>
            <a:r>
              <a:rPr lang="cs-C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zdroje</a:t>
            </a:r>
          </a:p>
          <a:p>
            <a:pPr>
              <a:buFont typeface="Arial" pitchFamily="34" charset="0"/>
              <a:buChar char="•"/>
            </a:pPr>
            <a:endParaRPr lang="cs-CZ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cs-C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Motivace </a:t>
            </a:r>
            <a:r>
              <a:rPr lang="cs-CZ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AOs</a:t>
            </a:r>
            <a:r>
              <a:rPr lang="cs-C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k většímu </a:t>
            </a:r>
            <a:r>
              <a:rPr lang="cs-C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zájmu</a:t>
            </a:r>
          </a:p>
          <a:p>
            <a:pPr>
              <a:buFont typeface="Arial" pitchFamily="34" charset="0"/>
              <a:buChar char="•"/>
            </a:pPr>
            <a:endParaRPr lang="cs-CZ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cs-C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Aktivnější komunikace s </a:t>
            </a:r>
            <a:r>
              <a:rPr lang="cs-CZ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AOs</a:t>
            </a:r>
            <a:r>
              <a:rPr lang="cs-C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prostřednictvím např. </a:t>
            </a:r>
            <a:r>
              <a:rPr lang="cs-CZ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newsletteru</a:t>
            </a:r>
            <a:r>
              <a:rPr lang="cs-C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ISKA apod. </a:t>
            </a:r>
            <a:r>
              <a:rPr lang="cs-C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cs-CZ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Šipka doleva 5"/>
          <p:cNvSpPr/>
          <p:nvPr/>
        </p:nvSpPr>
        <p:spPr>
          <a:xfrm>
            <a:off x="1686909" y="2427890"/>
            <a:ext cx="504497" cy="1194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5306" y="370865"/>
            <a:ext cx="6054499" cy="504825"/>
          </a:xfrm>
        </p:spPr>
        <p:txBody>
          <a:bodyPr/>
          <a:lstStyle/>
          <a:p>
            <a:r>
              <a:rPr lang="cs-CZ" sz="2800" dirty="0" smtClean="0"/>
              <a:t>Připomínky ke standardům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7890" y="1600200"/>
            <a:ext cx="6392259" cy="4205288"/>
          </a:xfrm>
        </p:spPr>
        <p:txBody>
          <a:bodyPr/>
          <a:lstStyle/>
          <a:p>
            <a:r>
              <a:rPr lang="cs-CZ" sz="2400" dirty="0" smtClean="0"/>
              <a:t>Vždy nefunguje </a:t>
            </a:r>
            <a:r>
              <a:rPr lang="cs-CZ" sz="2400" dirty="0" err="1" smtClean="0"/>
              <a:t>provazba</a:t>
            </a:r>
            <a:r>
              <a:rPr lang="cs-CZ" sz="2400" dirty="0" smtClean="0"/>
              <a:t> mezi PK a počátečním vzděláváním</a:t>
            </a:r>
          </a:p>
          <a:p>
            <a:endParaRPr lang="cs-CZ" sz="2400" dirty="0" smtClean="0"/>
          </a:p>
          <a:p>
            <a:r>
              <a:rPr lang="cs-CZ" sz="2400" dirty="0" smtClean="0"/>
              <a:t>Příliš jednoduchý způsob </a:t>
            </a:r>
            <a:r>
              <a:rPr lang="cs-CZ" sz="2400" dirty="0" smtClean="0"/>
              <a:t>hodnocení</a:t>
            </a:r>
          </a:p>
          <a:p>
            <a:endParaRPr lang="cs-CZ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„</a:t>
            </a:r>
            <a:r>
              <a:rPr lang="cs-CZ" sz="1400" i="1" dirty="0" smtClean="0">
                <a:solidFill>
                  <a:schemeClr val="bg1">
                    <a:lumMod val="50000"/>
                  </a:schemeClr>
                </a:solidFill>
              </a:rPr>
              <a:t>Když se hodnotí, je dán výstup ze zkoušky splnil, nesplnil, jestli by nebylo lepší bodový způsob a dát tam toleranci, procenta…“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8513379" y="6290441"/>
            <a:ext cx="522671" cy="329434"/>
          </a:xfrm>
        </p:spPr>
        <p:txBody>
          <a:bodyPr/>
          <a:lstStyle/>
          <a:p>
            <a:pPr>
              <a:defRPr/>
            </a:pPr>
            <a:fld id="{5257F617-6C3E-4135-B8BD-E348977C2DCB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4953" y="1608081"/>
            <a:ext cx="1466193" cy="28007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Připomínky </a:t>
            </a: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možné předkládat průběžně na stránkách </a:t>
            </a:r>
            <a:r>
              <a:rPr lang="cs-CZ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narodnikvalifikace.cz</a:t>
            </a:r>
            <a:endParaRPr lang="cs-CZ" sz="2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Šipka doleva 5"/>
          <p:cNvSpPr/>
          <p:nvPr/>
        </p:nvSpPr>
        <p:spPr>
          <a:xfrm>
            <a:off x="1686909" y="2427890"/>
            <a:ext cx="504497" cy="1194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1602" y="1553027"/>
            <a:ext cx="7993062" cy="3425145"/>
          </a:xfrm>
        </p:spPr>
        <p:txBody>
          <a:bodyPr/>
          <a:lstStyle/>
          <a:p>
            <a:pPr algn="ctr">
              <a:spcBef>
                <a:spcPts val="1800"/>
              </a:spcBef>
              <a:buNone/>
            </a:pP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Děkuji </a:t>
            </a: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Vám za pozornost!</a:t>
            </a:r>
          </a:p>
          <a:p>
            <a:pPr algn="ctr">
              <a:spcBef>
                <a:spcPts val="0"/>
              </a:spcBef>
            </a:pPr>
            <a:endParaRPr lang="cs-CZ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2800" b="1" dirty="0" smtClean="0"/>
              <a:t>Mgr. Eva Novotná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800" b="1" dirty="0" err="1" smtClean="0">
                <a:hlinkClick r:id="rId2"/>
              </a:rPr>
              <a:t>novotna</a:t>
            </a:r>
            <a:r>
              <a:rPr lang="cs-CZ" sz="2800" b="1" dirty="0" smtClean="0">
                <a:hlinkClick r:id="rId2"/>
              </a:rPr>
              <a:t>@</a:t>
            </a:r>
            <a:r>
              <a:rPr lang="cs-CZ" sz="2800" b="1" dirty="0" err="1" smtClean="0">
                <a:hlinkClick r:id="rId2"/>
              </a:rPr>
              <a:t>trexima.cz</a:t>
            </a:r>
            <a:endParaRPr lang="cs-CZ" sz="2800" b="1" dirty="0" smtClean="0"/>
          </a:p>
          <a:p>
            <a:pPr algn="ctr">
              <a:spcBef>
                <a:spcPts val="0"/>
              </a:spcBef>
              <a:buNone/>
            </a:pPr>
            <a:endParaRPr lang="cs-CZ" sz="2800" b="1" dirty="0" smtClean="0"/>
          </a:p>
          <a:p>
            <a:pPr algn="ctr">
              <a:spcBef>
                <a:spcPts val="0"/>
              </a:spcBef>
              <a:buNone/>
            </a:pPr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8447315" y="6259513"/>
            <a:ext cx="588736" cy="360362"/>
          </a:xfrm>
        </p:spPr>
        <p:txBody>
          <a:bodyPr/>
          <a:lstStyle/>
          <a:p>
            <a:pPr>
              <a:defRPr/>
            </a:pPr>
            <a:fld id="{5257F617-6C3E-4135-B8BD-E348977C2DCB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NSK_2_cmyk_logo_WORK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tretch>
            <a:fillRect/>
          </a:stretch>
        </p:blipFill>
        <p:spPr>
          <a:xfrm>
            <a:off x="2162998" y="1212781"/>
            <a:ext cx="5814354" cy="48135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02971" y="379659"/>
            <a:ext cx="6098042" cy="504825"/>
          </a:xfrm>
        </p:spPr>
        <p:txBody>
          <a:bodyPr/>
          <a:lstStyle/>
          <a:p>
            <a:r>
              <a:rPr lang="cs-CZ" dirty="0" smtClean="0"/>
              <a:t>Pozadí celého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5543" y="1600200"/>
            <a:ext cx="5886044" cy="4205288"/>
          </a:xfrm>
        </p:spPr>
        <p:txBody>
          <a:bodyPr/>
          <a:lstStyle/>
          <a:p>
            <a:r>
              <a:rPr lang="cs-CZ" sz="1800" b="1" dirty="0" smtClean="0"/>
              <a:t>I</a:t>
            </a:r>
            <a:r>
              <a:rPr lang="cs-CZ" sz="1800" b="1" dirty="0" smtClean="0"/>
              <a:t>mplementace NSK </a:t>
            </a:r>
            <a:endParaRPr lang="cs-CZ" sz="1800" b="1" dirty="0" smtClean="0"/>
          </a:p>
          <a:p>
            <a:pPr marL="0" indent="0">
              <a:buNone/>
            </a:pPr>
            <a:endParaRPr lang="cs-CZ" sz="1800" dirty="0" smtClean="0"/>
          </a:p>
          <a:p>
            <a:pPr lvl="0"/>
            <a:r>
              <a:rPr lang="cs-CZ" sz="1800" b="1" dirty="0" err="1" smtClean="0"/>
              <a:t>AOs</a:t>
            </a:r>
            <a:r>
              <a:rPr lang="cs-CZ" sz="1800" dirty="0" smtClean="0"/>
              <a:t>  jako </a:t>
            </a:r>
            <a:r>
              <a:rPr lang="cs-CZ" sz="1800" b="1" dirty="0" smtClean="0"/>
              <a:t>garanti kvality celého systému a garanti funkčnosti  a udržitelnosti celého systému</a:t>
            </a:r>
          </a:p>
          <a:p>
            <a:endParaRPr lang="cs-CZ" sz="1800" dirty="0" smtClean="0"/>
          </a:p>
          <a:p>
            <a:r>
              <a:rPr lang="cs-CZ" sz="1800" b="1" dirty="0" smtClean="0"/>
              <a:t>Východiska pro podporu a aktivizaci </a:t>
            </a:r>
            <a:r>
              <a:rPr lang="cs-CZ" sz="1800" b="1" dirty="0" err="1" smtClean="0"/>
              <a:t>AOs</a:t>
            </a:r>
            <a:r>
              <a:rPr lang="cs-CZ" sz="1800" b="1" dirty="0" smtClean="0"/>
              <a:t> </a:t>
            </a:r>
            <a:r>
              <a:rPr lang="cs-CZ" sz="1800" dirty="0" smtClean="0"/>
              <a:t>– identifikace  významných bariér a rezerv a zároveň potřeb ze strany </a:t>
            </a:r>
            <a:r>
              <a:rPr lang="cs-CZ" sz="1800" dirty="0" err="1" smtClean="0"/>
              <a:t>AOs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57F617-6C3E-4135-B8BD-E348977C2DCB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08893" y="-24784"/>
            <a:ext cx="6141584" cy="1219426"/>
          </a:xfrm>
        </p:spPr>
        <p:txBody>
          <a:bodyPr/>
          <a:lstStyle/>
          <a:p>
            <a:r>
              <a:rPr lang="cs-CZ" dirty="0" smtClean="0"/>
              <a:t>Charakteristika šetření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57F617-6C3E-4135-B8BD-E348977C2DCB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177143" y="1349828"/>
            <a:ext cx="6613978" cy="4630057"/>
          </a:xfrm>
        </p:spPr>
        <p:txBody>
          <a:bodyPr/>
          <a:lstStyle/>
          <a:p>
            <a:pPr lvl="0"/>
            <a:r>
              <a:rPr lang="cs-CZ" sz="1600" b="1" dirty="0" err="1" smtClean="0"/>
              <a:t>Focus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Groups</a:t>
            </a:r>
            <a:r>
              <a:rPr lang="cs-CZ" sz="1600" b="1" dirty="0" smtClean="0"/>
              <a:t> - </a:t>
            </a:r>
            <a:r>
              <a:rPr lang="cs-CZ" sz="1600" dirty="0" smtClean="0"/>
              <a:t>skupinové diskuse s aktivními autorizovanými osobami</a:t>
            </a:r>
          </a:p>
          <a:p>
            <a:pPr lvl="0"/>
            <a:endParaRPr lang="cs-CZ" sz="1600" dirty="0" smtClean="0"/>
          </a:p>
          <a:p>
            <a:pPr lvl="0"/>
            <a:r>
              <a:rPr lang="cs-CZ" sz="1600" b="1" dirty="0" smtClean="0"/>
              <a:t>8 FG dle oborovosti PK: </a:t>
            </a:r>
          </a:p>
          <a:p>
            <a:pPr lvl="0">
              <a:buNone/>
            </a:pPr>
            <a:endParaRPr lang="cs-CZ" sz="1200" b="1" dirty="0" smtClean="0"/>
          </a:p>
          <a:p>
            <a:pPr lvl="1"/>
            <a:r>
              <a:rPr lang="cs-CZ" sz="1400" b="1" dirty="0" smtClean="0"/>
              <a:t>Hutní, strojní </a:t>
            </a:r>
            <a:r>
              <a:rPr lang="cs-CZ" sz="1400" dirty="0" smtClean="0"/>
              <a:t>(Obsluha CNC strojů, Hutník…)</a:t>
            </a:r>
          </a:p>
          <a:p>
            <a:pPr lvl="1"/>
            <a:r>
              <a:rPr lang="cs-CZ" sz="1400" b="1" dirty="0" smtClean="0"/>
              <a:t>Elektro a servisní pracovníci </a:t>
            </a:r>
            <a:r>
              <a:rPr lang="cs-CZ" sz="1400" dirty="0" smtClean="0"/>
              <a:t>(Elektrické instalace, Montér…)</a:t>
            </a:r>
          </a:p>
          <a:p>
            <a:pPr lvl="1"/>
            <a:r>
              <a:rPr lang="cs-CZ" sz="1400" b="1" dirty="0" smtClean="0"/>
              <a:t>Zemědělci a potravináři </a:t>
            </a:r>
            <a:r>
              <a:rPr lang="cs-CZ" sz="1400" dirty="0" smtClean="0"/>
              <a:t>(Florista, Výroba zákusků, Výroba perníku, Bourání masa…)</a:t>
            </a:r>
          </a:p>
          <a:p>
            <a:pPr lvl="1"/>
            <a:r>
              <a:rPr lang="cs-CZ" sz="1400" b="1" dirty="0" smtClean="0"/>
              <a:t>Řemesla a dřevozpracující průmysl </a:t>
            </a:r>
            <a:r>
              <a:rPr lang="cs-CZ" sz="1400" dirty="0" smtClean="0"/>
              <a:t>(Truhlář, Šička, Kamnář…)</a:t>
            </a:r>
          </a:p>
          <a:p>
            <a:pPr lvl="1"/>
            <a:r>
              <a:rPr lang="cs-CZ" sz="1400" b="1" dirty="0" smtClean="0"/>
              <a:t>Personalistika a management </a:t>
            </a:r>
            <a:r>
              <a:rPr lang="cs-CZ" sz="1400" dirty="0" smtClean="0"/>
              <a:t>(Personalista, Asistentka…)</a:t>
            </a:r>
          </a:p>
          <a:p>
            <a:pPr lvl="1"/>
            <a:r>
              <a:rPr lang="cs-CZ" sz="1400" b="1" dirty="0" smtClean="0"/>
              <a:t>Služby tradiční i nové profese </a:t>
            </a:r>
            <a:r>
              <a:rPr lang="cs-CZ" sz="1400" dirty="0" smtClean="0"/>
              <a:t>(Kuchař, Barman, Úklidové práce…)</a:t>
            </a:r>
          </a:p>
          <a:p>
            <a:pPr lvl="1"/>
            <a:r>
              <a:rPr lang="cs-CZ" sz="1400" b="1" dirty="0" smtClean="0"/>
              <a:t>Maloobchod, logistika </a:t>
            </a:r>
            <a:r>
              <a:rPr lang="cs-CZ" sz="1400" dirty="0" smtClean="0"/>
              <a:t>(Prodavač, Pokladní, Skladník…)</a:t>
            </a:r>
          </a:p>
          <a:p>
            <a:pPr lvl="1"/>
            <a:r>
              <a:rPr lang="cs-CZ" sz="1400" b="1" dirty="0" smtClean="0"/>
              <a:t>Ostatní služby </a:t>
            </a:r>
            <a:r>
              <a:rPr lang="cs-CZ" sz="1400" dirty="0" smtClean="0"/>
              <a:t>(Chůva, Masáž…)</a:t>
            </a:r>
          </a:p>
          <a:p>
            <a:pPr lvl="0"/>
            <a:endParaRPr lang="cs-CZ" sz="1600" dirty="0" smtClean="0"/>
          </a:p>
          <a:p>
            <a:pPr lvl="0"/>
            <a:r>
              <a:rPr lang="cs-CZ" sz="1600" b="1" dirty="0" smtClean="0"/>
              <a:t>Celkem 57 účastníků</a:t>
            </a:r>
          </a:p>
          <a:p>
            <a:pPr lvl="0"/>
            <a:endParaRPr lang="cs-CZ" sz="1600" dirty="0" smtClean="0"/>
          </a:p>
          <a:p>
            <a:pPr lvl="0"/>
            <a:endParaRPr lang="cs-CZ" sz="1600" dirty="0" smtClean="0"/>
          </a:p>
          <a:p>
            <a:pPr lvl="0"/>
            <a:endParaRPr lang="cs-CZ" sz="1600" dirty="0" smtClean="0"/>
          </a:p>
        </p:txBody>
      </p:sp>
      <p:sp>
        <p:nvSpPr>
          <p:cNvPr id="5" name="Zástupný symbol pro obsah 5"/>
          <p:cNvSpPr txBox="1">
            <a:spLocks/>
          </p:cNvSpPr>
          <p:nvPr/>
        </p:nvSpPr>
        <p:spPr bwMode="auto">
          <a:xfrm>
            <a:off x="-1" y="1277257"/>
            <a:ext cx="1857829" cy="5167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z="1500" b="1" dirty="0" smtClean="0"/>
          </a:p>
          <a:p>
            <a:pPr lvl="0"/>
            <a:endParaRPr lang="cs-CZ" sz="1500" b="1" dirty="0" smtClean="0"/>
          </a:p>
          <a:p>
            <a:pPr lvl="0"/>
            <a:endParaRPr lang="cs-CZ" sz="1500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cs-CZ" sz="1500" b="1" noProof="0" dirty="0" smtClean="0">
              <a:solidFill>
                <a:srgbClr val="E0520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cs-CZ" sz="1500" b="1" i="0" u="none" strike="noStrike" kern="1200" cap="none" spc="0" normalizeH="0" baseline="0" noProof="0" dirty="0" smtClean="0">
              <a:ln>
                <a:noFill/>
              </a:ln>
              <a:solidFill>
                <a:srgbClr val="E05206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Obrázek 12" descr="IMG_35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74636"/>
            <a:ext cx="1796938" cy="13424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Obrázek 13" descr="Fotografie_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303" y="2580155"/>
            <a:ext cx="1862634" cy="11405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Obrázek 14" descr="IMG_44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" y="3624411"/>
            <a:ext cx="1860331" cy="13895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0973" y="379661"/>
            <a:ext cx="6141584" cy="504825"/>
          </a:xfrm>
        </p:spPr>
        <p:txBody>
          <a:bodyPr/>
          <a:lstStyle/>
          <a:p>
            <a:r>
              <a:rPr lang="cs-CZ" dirty="0" smtClean="0"/>
              <a:t>Témata diskusí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0056" y="1600200"/>
            <a:ext cx="6730093" cy="4205288"/>
          </a:xfrm>
        </p:spPr>
        <p:txBody>
          <a:bodyPr/>
          <a:lstStyle/>
          <a:p>
            <a:r>
              <a:rPr lang="cs-CZ" sz="1800" b="1" dirty="0" smtClean="0"/>
              <a:t>Podmínky činnosti </a:t>
            </a:r>
            <a:r>
              <a:rPr lang="cs-CZ" sz="1800" b="1" dirty="0" err="1" smtClean="0"/>
              <a:t>AOs</a:t>
            </a:r>
            <a:r>
              <a:rPr lang="cs-CZ" sz="1800" b="1" dirty="0" smtClean="0"/>
              <a:t> – co funguje a nefunguje?</a:t>
            </a:r>
          </a:p>
          <a:p>
            <a:pPr lvl="1"/>
            <a:r>
              <a:rPr lang="cs-CZ" sz="1600" dirty="0" smtClean="0"/>
              <a:t>Proces autorizace, administrace role </a:t>
            </a:r>
            <a:r>
              <a:rPr lang="cs-CZ" sz="1600" dirty="0" err="1" smtClean="0"/>
              <a:t>AOs</a:t>
            </a:r>
            <a:r>
              <a:rPr lang="cs-CZ" sz="1600" dirty="0" smtClean="0"/>
              <a:t>, metodické vedení</a:t>
            </a:r>
          </a:p>
          <a:p>
            <a:endParaRPr lang="cs-CZ" dirty="0" smtClean="0"/>
          </a:p>
          <a:p>
            <a:r>
              <a:rPr lang="cs-CZ" sz="1800" b="1" dirty="0" smtClean="0"/>
              <a:t>Potenciál pro činnost </a:t>
            </a:r>
            <a:r>
              <a:rPr lang="cs-CZ" sz="1800" b="1" dirty="0" err="1" smtClean="0"/>
              <a:t>AOs</a:t>
            </a:r>
            <a:endParaRPr lang="cs-CZ" sz="1800" b="1" dirty="0" smtClean="0"/>
          </a:p>
          <a:p>
            <a:pPr lvl="1"/>
            <a:r>
              <a:rPr lang="cs-CZ" sz="1600" dirty="0" smtClean="0"/>
              <a:t>Situace v oboru, potenciál uchazečů, spolupráce s firmami, s ÚP, možnosti rozšíření činnosti</a:t>
            </a:r>
          </a:p>
          <a:p>
            <a:pPr lvl="1"/>
            <a:endParaRPr lang="cs-CZ" dirty="0" smtClean="0"/>
          </a:p>
          <a:p>
            <a:r>
              <a:rPr lang="cs-CZ" sz="1800" b="1" dirty="0" smtClean="0"/>
              <a:t>Podpora – možnosti v rámci projektu, spolupráce s </a:t>
            </a:r>
            <a:r>
              <a:rPr lang="cs-CZ" sz="1800" b="1" dirty="0" err="1" smtClean="0"/>
              <a:t>AOr</a:t>
            </a:r>
            <a:endParaRPr lang="cs-CZ" sz="1800" b="1" dirty="0" smtClean="0"/>
          </a:p>
          <a:p>
            <a:pPr lvl="1"/>
            <a:r>
              <a:rPr lang="cs-CZ" sz="1600" dirty="0" smtClean="0"/>
              <a:t>Co chybí, co by pomohlo, náměty?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57F617-6C3E-4135-B8BD-E348977C2DCB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6278" y="326911"/>
            <a:ext cx="6083527" cy="504825"/>
          </a:xfrm>
        </p:spPr>
        <p:txBody>
          <a:bodyPr/>
          <a:lstStyle/>
          <a:p>
            <a:r>
              <a:rPr lang="cs-CZ" dirty="0" smtClean="0"/>
              <a:t>Předběžné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1028" y="1600200"/>
            <a:ext cx="6759121" cy="4205288"/>
          </a:xfrm>
        </p:spPr>
        <p:txBody>
          <a:bodyPr/>
          <a:lstStyle/>
          <a:p>
            <a:r>
              <a:rPr lang="cs-CZ" sz="1800" b="1" dirty="0" smtClean="0"/>
              <a:t>Detailní výstupy budou ještě zpracovány do podoby zprávy</a:t>
            </a:r>
          </a:p>
          <a:p>
            <a:endParaRPr lang="cs-CZ" dirty="0" smtClean="0"/>
          </a:p>
          <a:p>
            <a:r>
              <a:rPr lang="cs-CZ" sz="1800" b="1" dirty="0" smtClean="0"/>
              <a:t>Struktura výstupů:</a:t>
            </a:r>
            <a:endParaRPr lang="cs-CZ" dirty="0" smtClean="0"/>
          </a:p>
          <a:p>
            <a:pPr lvl="1"/>
            <a:r>
              <a:rPr lang="cs-CZ" sz="1600" dirty="0" smtClean="0"/>
              <a:t>Proces autorizace</a:t>
            </a:r>
          </a:p>
          <a:p>
            <a:pPr lvl="1"/>
            <a:r>
              <a:rPr lang="cs-CZ" sz="1600" dirty="0" smtClean="0"/>
              <a:t>Administrativa</a:t>
            </a:r>
          </a:p>
          <a:p>
            <a:pPr lvl="1"/>
            <a:r>
              <a:rPr lang="cs-CZ" sz="1600" dirty="0" smtClean="0"/>
              <a:t>Práce s informačním systémem ISKA</a:t>
            </a:r>
          </a:p>
          <a:p>
            <a:pPr lvl="1"/>
            <a:r>
              <a:rPr lang="cs-CZ" sz="1600" dirty="0" smtClean="0"/>
              <a:t>Spolupráce s </a:t>
            </a:r>
            <a:r>
              <a:rPr lang="cs-CZ" sz="1600" dirty="0" err="1" smtClean="0"/>
              <a:t>AOr</a:t>
            </a:r>
            <a:r>
              <a:rPr lang="cs-CZ" sz="1600" dirty="0" smtClean="0"/>
              <a:t> a metodické vedení</a:t>
            </a:r>
          </a:p>
          <a:p>
            <a:pPr lvl="1"/>
            <a:r>
              <a:rPr lang="cs-CZ" sz="1600" dirty="0" smtClean="0"/>
              <a:t>Spolupráce s ÚP ČR a s firmami</a:t>
            </a:r>
          </a:p>
          <a:p>
            <a:pPr lvl="1"/>
            <a:r>
              <a:rPr lang="cs-CZ" sz="1600" dirty="0" smtClean="0"/>
              <a:t>Práce s informacemi</a:t>
            </a:r>
          </a:p>
          <a:p>
            <a:pPr lvl="1"/>
            <a:r>
              <a:rPr lang="cs-CZ" sz="1600" dirty="0" smtClean="0"/>
              <a:t>Připomínky ke standardům PK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57F617-6C3E-4135-B8BD-E348977C2DCB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0774" y="344495"/>
            <a:ext cx="6083527" cy="504825"/>
          </a:xfrm>
        </p:spPr>
        <p:txBody>
          <a:bodyPr/>
          <a:lstStyle/>
          <a:p>
            <a:r>
              <a:rPr lang="cs-CZ" dirty="0" smtClean="0"/>
              <a:t>Proces autorizace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1406" y="1229710"/>
            <a:ext cx="6853435" cy="4783464"/>
          </a:xfrm>
        </p:spPr>
        <p:txBody>
          <a:bodyPr/>
          <a:lstStyle/>
          <a:p>
            <a:r>
              <a:rPr lang="cs-CZ" sz="1800" dirty="0" smtClean="0"/>
              <a:t>Absence vstupních i průběžných informací</a:t>
            </a:r>
          </a:p>
          <a:p>
            <a:pPr>
              <a:buNone/>
            </a:pPr>
            <a:r>
              <a:rPr lang="cs-CZ" sz="1800" i="1" dirty="0" smtClean="0">
                <a:solidFill>
                  <a:schemeClr val="bg1">
                    <a:lumMod val="50000"/>
                  </a:schemeClr>
                </a:solidFill>
              </a:rPr>
              <a:t>„Museli jsme se prokousat na stránkách, na ministerstvu předpokládají, že vše víme…“</a:t>
            </a:r>
          </a:p>
          <a:p>
            <a:pPr>
              <a:buNone/>
            </a:pPr>
            <a:r>
              <a:rPr lang="cs-CZ" sz="1800" i="1" dirty="0" smtClean="0">
                <a:solidFill>
                  <a:schemeClr val="bg1">
                    <a:lumMod val="50000"/>
                  </a:schemeClr>
                </a:solidFill>
              </a:rPr>
              <a:t>„My jsme dost informací získaly v projektech v UNIV 2</a:t>
            </a:r>
            <a:r>
              <a:rPr lang="cs-CZ" sz="1800" i="1" dirty="0" smtClean="0">
                <a:solidFill>
                  <a:schemeClr val="bg1">
                    <a:lumMod val="50000"/>
                  </a:schemeClr>
                </a:solidFill>
              </a:rPr>
              <a:t>…“</a:t>
            </a:r>
          </a:p>
          <a:p>
            <a:pPr>
              <a:buNone/>
            </a:pPr>
            <a:endParaRPr lang="cs-CZ" sz="18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1800" dirty="0" smtClean="0"/>
              <a:t>Složité dokladování majetkových poměrů (výpisy z katastrů, územní plány apod.); způsobilost k právním úkonům, odborná způsobilost, </a:t>
            </a:r>
            <a:r>
              <a:rPr lang="cs-CZ" sz="1800" dirty="0" smtClean="0"/>
              <a:t>bezdlužnost</a:t>
            </a:r>
          </a:p>
          <a:p>
            <a:endParaRPr lang="cs-CZ" sz="1800" dirty="0" smtClean="0"/>
          </a:p>
          <a:p>
            <a:r>
              <a:rPr lang="cs-CZ" sz="1800" dirty="0" smtClean="0"/>
              <a:t>Složité dokladování i u </a:t>
            </a:r>
            <a:r>
              <a:rPr lang="cs-CZ" sz="1800" dirty="0" smtClean="0"/>
              <a:t>škol se stejnými obory v počátečním </a:t>
            </a:r>
            <a:r>
              <a:rPr lang="cs-CZ" sz="1800" dirty="0" smtClean="0"/>
              <a:t>vzdělávání</a:t>
            </a:r>
          </a:p>
          <a:p>
            <a:endParaRPr lang="cs-CZ" sz="1800" dirty="0" smtClean="0"/>
          </a:p>
          <a:p>
            <a:r>
              <a:rPr lang="cs-CZ" sz="1800" dirty="0" smtClean="0"/>
              <a:t>Nejasné </a:t>
            </a:r>
            <a:r>
              <a:rPr lang="cs-CZ" sz="1800" dirty="0" smtClean="0"/>
              <a:t>dokladování – nejednotnost pokynů i přístupu od různých </a:t>
            </a:r>
            <a:r>
              <a:rPr lang="cs-CZ" sz="1800" dirty="0" err="1" smtClean="0"/>
              <a:t>AOr</a:t>
            </a:r>
            <a:endParaRPr lang="cs-CZ" sz="1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57F617-6C3E-4135-B8BD-E348977C2DCB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0716" y="1324303"/>
            <a:ext cx="1450429" cy="38164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Dílčí zjednodušení v rámci legislativních úprav zákona 179/2006 SB.; možná </a:t>
            </a:r>
            <a:r>
              <a:rPr lang="cs-CZ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provazba</a:t>
            </a: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 rejstříky?</a:t>
            </a:r>
            <a:endParaRPr lang="cs-CZ" sz="2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Šipka doleva 5"/>
          <p:cNvSpPr/>
          <p:nvPr/>
        </p:nvSpPr>
        <p:spPr>
          <a:xfrm>
            <a:off x="1671144" y="2459421"/>
            <a:ext cx="504497" cy="1194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1060" y="-68744"/>
            <a:ext cx="5720670" cy="1291998"/>
          </a:xfrm>
        </p:spPr>
        <p:txBody>
          <a:bodyPr/>
          <a:lstStyle/>
          <a:p>
            <a:r>
              <a:rPr lang="cs-CZ" dirty="0" smtClean="0"/>
              <a:t>Administrativa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54469" y="1248230"/>
            <a:ext cx="6178330" cy="4877934"/>
          </a:xfrm>
        </p:spPr>
        <p:txBody>
          <a:bodyPr/>
          <a:lstStyle/>
          <a:p>
            <a:pPr>
              <a:buNone/>
            </a:pPr>
            <a:endParaRPr lang="cs-CZ" sz="2000" dirty="0" smtClean="0"/>
          </a:p>
          <a:p>
            <a:r>
              <a:rPr lang="cs-CZ" sz="1800" dirty="0" smtClean="0"/>
              <a:t>Rozsáhlá administrativa, </a:t>
            </a:r>
            <a:r>
              <a:rPr lang="cs-CZ" sz="1800" b="1" dirty="0" smtClean="0"/>
              <a:t>„papírování“</a:t>
            </a:r>
            <a:r>
              <a:rPr lang="cs-CZ" sz="1800" dirty="0" smtClean="0"/>
              <a:t> - časově příliš náročné, některé dokumenty je třeba opakovaně </a:t>
            </a:r>
            <a:r>
              <a:rPr lang="cs-CZ" sz="1800" dirty="0" smtClean="0"/>
              <a:t>předkládat</a:t>
            </a:r>
            <a:endParaRPr lang="cs-CZ" sz="1800" dirty="0" smtClean="0"/>
          </a:p>
          <a:p>
            <a:endParaRPr lang="cs-CZ" sz="1000" dirty="0" smtClean="0"/>
          </a:p>
          <a:p>
            <a:endParaRPr lang="cs-CZ" sz="1000" dirty="0" smtClean="0">
              <a:solidFill>
                <a:srgbClr val="FF0000"/>
              </a:solidFill>
            </a:endParaRPr>
          </a:p>
          <a:p>
            <a:r>
              <a:rPr lang="cs-CZ" sz="1800" b="1" dirty="0" smtClean="0"/>
              <a:t>Složité dodržování </a:t>
            </a:r>
            <a:r>
              <a:rPr lang="cs-CZ" sz="1800" dirty="0" smtClean="0"/>
              <a:t>následných povinností ve vztahu k </a:t>
            </a:r>
            <a:r>
              <a:rPr lang="cs-CZ" sz="1800" dirty="0" err="1" smtClean="0"/>
              <a:t>AOr</a:t>
            </a:r>
            <a:endParaRPr lang="cs-CZ" sz="1800" dirty="0" smtClean="0"/>
          </a:p>
          <a:p>
            <a:endParaRPr lang="cs-CZ" sz="1000" dirty="0" smtClean="0"/>
          </a:p>
          <a:p>
            <a:r>
              <a:rPr lang="cs-CZ" sz="1800" b="1" dirty="0" smtClean="0"/>
              <a:t>Originály osvědčení </a:t>
            </a:r>
            <a:r>
              <a:rPr lang="cs-CZ" sz="1800" dirty="0" smtClean="0"/>
              <a:t>o PK na </a:t>
            </a:r>
            <a:r>
              <a:rPr lang="cs-CZ" sz="1800" dirty="0" err="1" smtClean="0"/>
              <a:t>AOr</a:t>
            </a:r>
            <a:r>
              <a:rPr lang="cs-CZ" sz="1800" dirty="0" smtClean="0"/>
              <a:t> – měly by být u </a:t>
            </a:r>
            <a:r>
              <a:rPr lang="cs-CZ" sz="1800" dirty="0" err="1" smtClean="0"/>
              <a:t>AOs</a:t>
            </a:r>
            <a:r>
              <a:rPr lang="cs-CZ" sz="1800" dirty="0" smtClean="0"/>
              <a:t>; nejasnost a nejednotnost – originál x stejnopis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DB31A5-4229-4DF8-8ABA-BBC7F560344D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0716" y="1986455"/>
            <a:ext cx="1450429" cy="21236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Zjednodušení „papírování“ v rámci funkčnosti ISKA</a:t>
            </a:r>
          </a:p>
        </p:txBody>
      </p:sp>
      <p:sp>
        <p:nvSpPr>
          <p:cNvPr id="7" name="Šipka doleva 6"/>
          <p:cNvSpPr/>
          <p:nvPr/>
        </p:nvSpPr>
        <p:spPr>
          <a:xfrm>
            <a:off x="1671144" y="2459421"/>
            <a:ext cx="504497" cy="1194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2374" y="362075"/>
            <a:ext cx="5981927" cy="504825"/>
          </a:xfrm>
        </p:spPr>
        <p:txBody>
          <a:bodyPr/>
          <a:lstStyle/>
          <a:p>
            <a:r>
              <a:rPr lang="cs-CZ" dirty="0" smtClean="0"/>
              <a:t>ISKA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317531" y="1161144"/>
            <a:ext cx="6369269" cy="4965020"/>
          </a:xfrm>
        </p:spPr>
        <p:txBody>
          <a:bodyPr/>
          <a:lstStyle/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Uživatelsky nevstřícné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prostředí, práce s ISKA je 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časově 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náročná</a:t>
            </a: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Údaje v ISKA 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ztrácí, neukládají se</a:t>
            </a:r>
          </a:p>
          <a:p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Problém 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 funkčností ISKA na více počítačích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(jde o aplikaci, nikoli moderní online nebo „</a:t>
            </a:r>
            <a:r>
              <a:rPr lang="cs-CZ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cloudové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 řešení)</a:t>
            </a:r>
          </a:p>
          <a:p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Problematický 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tisk osvědčení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(nesedí tisk na tiskopisy; netisknou se tituly…) – nutnost využívání dalších programů</a:t>
            </a: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Předepsané formuláře příliš striktní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(na rozdíl od volné metodiky) – např. pouze na písemnou zkoušku, ale dělají i ústní; nebo předepsaná je jednodenní zkouška, ale dělají dvoudenní, pak nelze předepsané použít</a:t>
            </a: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Nejednotnost přístupu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AOr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 tomuto informačnímu systému – některé </a:t>
            </a:r>
            <a:r>
              <a:rPr lang="cs-CZ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AOr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používají pouze omezeně nebo téměř vůbec, někde dlouhé prodlevy u ověřování uchazečů o zkoušku, při vydávání osvědčení (vede to k praktickým problémům)</a:t>
            </a: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Nejednoznačné pokyny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povinnost používat?</a:t>
            </a:r>
            <a:endParaRPr lang="cs-CZ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DB31A5-4229-4DF8-8ABA-BBC7F560344D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89185" y="520262"/>
            <a:ext cx="1450429" cy="5509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Zvýšit funkčnost celého systému </a:t>
            </a:r>
          </a:p>
          <a:p>
            <a:pPr>
              <a:buFont typeface="Arial" pitchFamily="34" charset="0"/>
              <a:buChar char="•"/>
            </a:pPr>
            <a:endParaRPr lang="cs-CZ" sz="2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Zajistit a zviditelnit </a:t>
            </a: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přínosy pro všechny aktéry – komunikační platforma, přenos informací</a:t>
            </a:r>
          </a:p>
        </p:txBody>
      </p:sp>
      <p:sp>
        <p:nvSpPr>
          <p:cNvPr id="7" name="Šipka doleva 6"/>
          <p:cNvSpPr/>
          <p:nvPr/>
        </p:nvSpPr>
        <p:spPr>
          <a:xfrm>
            <a:off x="1671144" y="2459421"/>
            <a:ext cx="504497" cy="1194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178" y="282944"/>
            <a:ext cx="6054499" cy="1074283"/>
          </a:xfrm>
        </p:spPr>
        <p:txBody>
          <a:bodyPr/>
          <a:lstStyle/>
          <a:p>
            <a:r>
              <a:rPr lang="cs-CZ" dirty="0" smtClean="0"/>
              <a:t>Spolupráce s </a:t>
            </a:r>
            <a:r>
              <a:rPr lang="cs-CZ" dirty="0" err="1" smtClean="0"/>
              <a:t>AOr</a:t>
            </a:r>
            <a:r>
              <a:rPr lang="cs-CZ" dirty="0" smtClean="0"/>
              <a:t> a metodické 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01766" y="1600200"/>
            <a:ext cx="6518384" cy="4205288"/>
          </a:xfrm>
        </p:spPr>
        <p:txBody>
          <a:bodyPr/>
          <a:lstStyle/>
          <a:p>
            <a:r>
              <a:rPr lang="cs-CZ" sz="1600" b="1" dirty="0" smtClean="0"/>
              <a:t>Chybí metodická podpora</a:t>
            </a:r>
            <a:r>
              <a:rPr lang="cs-CZ" sz="1600" dirty="0" smtClean="0"/>
              <a:t>. Děláme zkoušky správně? Pochopili jsme dobře HS?</a:t>
            </a: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„</a:t>
            </a:r>
            <a:r>
              <a:rPr lang="cs-CZ" sz="1600" i="1" dirty="0" err="1" smtClean="0">
                <a:solidFill>
                  <a:schemeClr val="bg1">
                    <a:lumMod val="50000"/>
                  </a:schemeClr>
                </a:solidFill>
              </a:rPr>
              <a:t>AOr</a:t>
            </a: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 hlídají jen administrativní náležitosti…“</a:t>
            </a:r>
          </a:p>
          <a:p>
            <a:r>
              <a:rPr lang="cs-CZ" sz="1600" b="1" dirty="0" smtClean="0"/>
              <a:t>Informace o změnách v PK</a:t>
            </a:r>
          </a:p>
          <a:p>
            <a:pPr>
              <a:buNone/>
            </a:pP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„Ted si vezměte, že s těmi lidmi, uděláte smlouvu, vyberete peníze a pak se zkouška změní… a nikdo nám nic neřekne, to pak abychom všechno dennodenně sledovali…“</a:t>
            </a:r>
          </a:p>
          <a:p>
            <a:r>
              <a:rPr lang="cs-CZ" sz="1600" b="1" dirty="0" smtClean="0"/>
              <a:t>Nejednoznačnost standardů</a:t>
            </a:r>
            <a:r>
              <a:rPr lang="cs-CZ" sz="1600" dirty="0" smtClean="0"/>
              <a:t>, někdy neaktuálnost standardů</a:t>
            </a:r>
          </a:p>
          <a:p>
            <a:r>
              <a:rPr lang="cs-CZ" sz="1600" dirty="0" smtClean="0"/>
              <a:t>Nejasná </a:t>
            </a:r>
            <a:r>
              <a:rPr lang="cs-CZ" sz="1600" b="1" dirty="0" smtClean="0"/>
              <a:t>vazba na živnostenský zákon</a:t>
            </a:r>
          </a:p>
          <a:p>
            <a:r>
              <a:rPr lang="cs-CZ" sz="1600" dirty="0" smtClean="0"/>
              <a:t>Nejasná </a:t>
            </a:r>
            <a:r>
              <a:rPr lang="cs-CZ" sz="1600" b="1" dirty="0" smtClean="0"/>
              <a:t>vazba na rekvalifikace</a:t>
            </a:r>
          </a:p>
          <a:p>
            <a:r>
              <a:rPr lang="cs-CZ" sz="1600" dirty="0"/>
              <a:t>P</a:t>
            </a:r>
            <a:r>
              <a:rPr lang="cs-CZ" sz="1600" dirty="0" smtClean="0"/>
              <a:t>oskytování </a:t>
            </a:r>
            <a:r>
              <a:rPr lang="cs-CZ" sz="1600" b="1" dirty="0" smtClean="0"/>
              <a:t>nejednotných informací od různých </a:t>
            </a:r>
            <a:r>
              <a:rPr lang="cs-CZ" sz="1600" b="1" dirty="0" err="1" smtClean="0"/>
              <a:t>AOr</a:t>
            </a:r>
            <a:r>
              <a:rPr lang="cs-CZ" sz="1600" dirty="0" smtClean="0"/>
              <a:t>, odlišná je také míra spolupráce</a:t>
            </a:r>
          </a:p>
          <a:p>
            <a:pPr>
              <a:buNone/>
            </a:pP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„Na ministerstvu pro místní rozvoj byli velmi vstřícní a ochotní, kdykoliv se objevil problém, pomáhali nám ho řešit…“</a:t>
            </a:r>
            <a:endParaRPr lang="cs-CZ" sz="16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57F617-6C3E-4135-B8BD-E348977C2DCB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0716" y="961696"/>
            <a:ext cx="1450429" cy="44935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Důraz na zodpovědnost </a:t>
            </a:r>
            <a:r>
              <a:rPr lang="cs-CZ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AOs</a:t>
            </a:r>
            <a:endParaRPr lang="cs-CZ" sz="2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cs-CZ" sz="2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Posílení zástupců </a:t>
            </a:r>
            <a:r>
              <a:rPr lang="cs-CZ" sz="2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AOr</a:t>
            </a:r>
            <a:r>
              <a:rPr lang="cs-CZ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personální, metodické ze strany tvůrce zákona…</a:t>
            </a:r>
          </a:p>
        </p:txBody>
      </p:sp>
      <p:sp>
        <p:nvSpPr>
          <p:cNvPr id="6" name="Šipka doleva 5"/>
          <p:cNvSpPr/>
          <p:nvPr/>
        </p:nvSpPr>
        <p:spPr>
          <a:xfrm>
            <a:off x="1671144" y="2459421"/>
            <a:ext cx="504497" cy="1194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6999</TotalTime>
  <Words>877</Words>
  <Application>Microsoft Office PowerPoint</Application>
  <PresentationFormat>Předvádění na obrazovce (4:3)</PresentationFormat>
  <Paragraphs>170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Vlastní návrh</vt:lpstr>
      <vt:lpstr>1_Vlastní návrh</vt:lpstr>
      <vt:lpstr>2_Vlastní návrh</vt:lpstr>
      <vt:lpstr>Kvalitativní šetření mezi  autorizovanými osobami  Výstupy z Focus Groups, červen – září 2014</vt:lpstr>
      <vt:lpstr>Pozadí celého šetření</vt:lpstr>
      <vt:lpstr>Charakteristika šetření</vt:lpstr>
      <vt:lpstr>Témata diskusí</vt:lpstr>
      <vt:lpstr>Předběžné výstupy</vt:lpstr>
      <vt:lpstr>Proces autorizace</vt:lpstr>
      <vt:lpstr>Administrativa</vt:lpstr>
      <vt:lpstr>ISKA</vt:lpstr>
      <vt:lpstr>Spolupráce s AOr a metodické vedení</vt:lpstr>
      <vt:lpstr>Spolupráce s ÚP ČR</vt:lpstr>
      <vt:lpstr>Spolupráce s firmami</vt:lpstr>
      <vt:lpstr>Práce s informacemi</vt:lpstr>
      <vt:lpstr>Připomínky ke standardům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 Hložek</dc:creator>
  <cp:lastModifiedBy>eva.novotna</cp:lastModifiedBy>
  <cp:revision>462</cp:revision>
  <cp:lastPrinted>2012-09-18T10:23:13Z</cp:lastPrinted>
  <dcterms:created xsi:type="dcterms:W3CDTF">2010-10-15T07:59:47Z</dcterms:created>
  <dcterms:modified xsi:type="dcterms:W3CDTF">2014-10-05T08:37:08Z</dcterms:modified>
</cp:coreProperties>
</file>